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59" r:id="rId7"/>
    <p:sldId id="270" r:id="rId8"/>
    <p:sldId id="260" r:id="rId9"/>
    <p:sldId id="271" r:id="rId10"/>
    <p:sldId id="262" r:id="rId11"/>
    <p:sldId id="263" r:id="rId12"/>
    <p:sldId id="272" r:id="rId13"/>
    <p:sldId id="265" r:id="rId14"/>
    <p:sldId id="266" r:id="rId15"/>
    <p:sldId id="273"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E533D-747C-45D3-B6F3-FC50C00D92A7}" v="70" dt="2023-11-23T10:22:18.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73" d="100"/>
          <a:sy n="73" d="100"/>
        </p:scale>
        <p:origin x="72" y="4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Kew" userId="3d297b6b-efcd-4ed8-8063-4f8c6fd9c0f4" providerId="ADAL" clId="{56DE533D-747C-45D3-B6F3-FC50C00D92A7}"/>
    <pc:docChg chg="custSel addSld delSld modSld">
      <pc:chgData name="Carly Kew" userId="3d297b6b-efcd-4ed8-8063-4f8c6fd9c0f4" providerId="ADAL" clId="{56DE533D-747C-45D3-B6F3-FC50C00D92A7}" dt="2023-11-23T10:29:18.044" v="526" actId="33524"/>
      <pc:docMkLst>
        <pc:docMk/>
      </pc:docMkLst>
      <pc:sldChg chg="del">
        <pc:chgData name="Carly Kew" userId="3d297b6b-efcd-4ed8-8063-4f8c6fd9c0f4" providerId="ADAL" clId="{56DE533D-747C-45D3-B6F3-FC50C00D92A7}" dt="2023-11-23T10:02:24.022" v="90" actId="2696"/>
        <pc:sldMkLst>
          <pc:docMk/>
          <pc:sldMk cId="1414260450" sldId="258"/>
        </pc:sldMkLst>
      </pc:sldChg>
      <pc:sldChg chg="modSp mod">
        <pc:chgData name="Carly Kew" userId="3d297b6b-efcd-4ed8-8063-4f8c6fd9c0f4" providerId="ADAL" clId="{56DE533D-747C-45D3-B6F3-FC50C00D92A7}" dt="2023-11-23T09:27:02.249" v="4" actId="1076"/>
        <pc:sldMkLst>
          <pc:docMk/>
          <pc:sldMk cId="118362954" sldId="260"/>
        </pc:sldMkLst>
        <pc:spChg chg="mod">
          <ac:chgData name="Carly Kew" userId="3d297b6b-efcd-4ed8-8063-4f8c6fd9c0f4" providerId="ADAL" clId="{56DE533D-747C-45D3-B6F3-FC50C00D92A7}" dt="2023-11-23T09:27:02.249" v="4" actId="1076"/>
          <ac:spMkLst>
            <pc:docMk/>
            <pc:sldMk cId="118362954" sldId="260"/>
            <ac:spMk id="2" creationId="{EC24F721-909F-43AD-8FF7-E2DF4FCFC683}"/>
          </ac:spMkLst>
        </pc:spChg>
        <pc:spChg chg="mod">
          <ac:chgData name="Carly Kew" userId="3d297b6b-efcd-4ed8-8063-4f8c6fd9c0f4" providerId="ADAL" clId="{56DE533D-747C-45D3-B6F3-FC50C00D92A7}" dt="2023-11-23T09:26:50.626" v="3" actId="255"/>
          <ac:spMkLst>
            <pc:docMk/>
            <pc:sldMk cId="118362954" sldId="260"/>
            <ac:spMk id="3" creationId="{139CF9B4-8628-4A9A-8D03-90BC6F5DF204}"/>
          </ac:spMkLst>
        </pc:spChg>
      </pc:sldChg>
      <pc:sldChg chg="modSp del mod">
        <pc:chgData name="Carly Kew" userId="3d297b6b-efcd-4ed8-8063-4f8c6fd9c0f4" providerId="ADAL" clId="{56DE533D-747C-45D3-B6F3-FC50C00D92A7}" dt="2023-11-23T10:04:24.896" v="92" actId="2696"/>
        <pc:sldMkLst>
          <pc:docMk/>
          <pc:sldMk cId="3268416138" sldId="261"/>
        </pc:sldMkLst>
        <pc:spChg chg="mod">
          <ac:chgData name="Carly Kew" userId="3d297b6b-efcd-4ed8-8063-4f8c6fd9c0f4" providerId="ADAL" clId="{56DE533D-747C-45D3-B6F3-FC50C00D92A7}" dt="2023-11-23T09:28:32.729" v="25" actId="20577"/>
          <ac:spMkLst>
            <pc:docMk/>
            <pc:sldMk cId="3268416138" sldId="261"/>
            <ac:spMk id="7" creationId="{932647FF-89F1-4C24-9FC1-682CCA29D72E}"/>
          </ac:spMkLst>
        </pc:spChg>
      </pc:sldChg>
      <pc:sldChg chg="modSp mod">
        <pc:chgData name="Carly Kew" userId="3d297b6b-efcd-4ed8-8063-4f8c6fd9c0f4" providerId="ADAL" clId="{56DE533D-747C-45D3-B6F3-FC50C00D92A7}" dt="2023-11-23T10:11:30.465" v="237" actId="20577"/>
        <pc:sldMkLst>
          <pc:docMk/>
          <pc:sldMk cId="3633644896" sldId="262"/>
        </pc:sldMkLst>
        <pc:spChg chg="mod">
          <ac:chgData name="Carly Kew" userId="3d297b6b-efcd-4ed8-8063-4f8c6fd9c0f4" providerId="ADAL" clId="{56DE533D-747C-45D3-B6F3-FC50C00D92A7}" dt="2023-11-23T10:10:59.341" v="172" actId="1076"/>
          <ac:spMkLst>
            <pc:docMk/>
            <pc:sldMk cId="3633644896" sldId="262"/>
            <ac:spMk id="2" creationId="{274C7C64-0613-4279-BEB2-2F874CF22CCC}"/>
          </ac:spMkLst>
        </pc:spChg>
        <pc:spChg chg="mod">
          <ac:chgData name="Carly Kew" userId="3d297b6b-efcd-4ed8-8063-4f8c6fd9c0f4" providerId="ADAL" clId="{56DE533D-747C-45D3-B6F3-FC50C00D92A7}" dt="2023-11-23T10:11:30.465" v="237" actId="20577"/>
          <ac:spMkLst>
            <pc:docMk/>
            <pc:sldMk cId="3633644896" sldId="262"/>
            <ac:spMk id="3" creationId="{212BE823-AD55-415E-96F1-3E699D057610}"/>
          </ac:spMkLst>
        </pc:spChg>
      </pc:sldChg>
      <pc:sldChg chg="modSp mod">
        <pc:chgData name="Carly Kew" userId="3d297b6b-efcd-4ed8-8063-4f8c6fd9c0f4" providerId="ADAL" clId="{56DE533D-747C-45D3-B6F3-FC50C00D92A7}" dt="2023-11-23T09:33:42.801" v="85" actId="20577"/>
        <pc:sldMkLst>
          <pc:docMk/>
          <pc:sldMk cId="674736504" sldId="263"/>
        </pc:sldMkLst>
        <pc:spChg chg="mod">
          <ac:chgData name="Carly Kew" userId="3d297b6b-efcd-4ed8-8063-4f8c6fd9c0f4" providerId="ADAL" clId="{56DE533D-747C-45D3-B6F3-FC50C00D92A7}" dt="2023-11-23T09:33:42.801" v="85" actId="20577"/>
          <ac:spMkLst>
            <pc:docMk/>
            <pc:sldMk cId="674736504" sldId="263"/>
            <ac:spMk id="5136" creationId="{FE9599E5-81E2-4DBC-B8CD-4BD8A3EAC950}"/>
          </ac:spMkLst>
        </pc:spChg>
      </pc:sldChg>
      <pc:sldChg chg="del">
        <pc:chgData name="Carly Kew" userId="3d297b6b-efcd-4ed8-8063-4f8c6fd9c0f4" providerId="ADAL" clId="{56DE533D-747C-45D3-B6F3-FC50C00D92A7}" dt="2023-11-23T10:16:13.395" v="239" actId="2696"/>
        <pc:sldMkLst>
          <pc:docMk/>
          <pc:sldMk cId="2456825543" sldId="264"/>
        </pc:sldMkLst>
      </pc:sldChg>
      <pc:sldChg chg="del">
        <pc:chgData name="Carly Kew" userId="3d297b6b-efcd-4ed8-8063-4f8c6fd9c0f4" providerId="ADAL" clId="{56DE533D-747C-45D3-B6F3-FC50C00D92A7}" dt="2023-11-23T10:22:39.702" v="525" actId="2696"/>
        <pc:sldMkLst>
          <pc:docMk/>
          <pc:sldMk cId="2634081913" sldId="267"/>
        </pc:sldMkLst>
      </pc:sldChg>
      <pc:sldChg chg="new del">
        <pc:chgData name="Carly Kew" userId="3d297b6b-efcd-4ed8-8063-4f8c6fd9c0f4" providerId="ADAL" clId="{56DE533D-747C-45D3-B6F3-FC50C00D92A7}" dt="2023-11-23T10:02:18.428" v="89" actId="2696"/>
        <pc:sldMkLst>
          <pc:docMk/>
          <pc:sldMk cId="4273845862" sldId="269"/>
        </pc:sldMkLst>
      </pc:sldChg>
      <pc:sldChg chg="delSp add setBg delDesignElem">
        <pc:chgData name="Carly Kew" userId="3d297b6b-efcd-4ed8-8063-4f8c6fd9c0f4" providerId="ADAL" clId="{56DE533D-747C-45D3-B6F3-FC50C00D92A7}" dt="2023-11-23T10:02:11.972" v="88"/>
        <pc:sldMkLst>
          <pc:docMk/>
          <pc:sldMk cId="3030514977" sldId="270"/>
        </pc:sldMkLst>
        <pc:spChg chg="del">
          <ac:chgData name="Carly Kew" userId="3d297b6b-efcd-4ed8-8063-4f8c6fd9c0f4" providerId="ADAL" clId="{56DE533D-747C-45D3-B6F3-FC50C00D92A7}" dt="2023-11-23T10:02:11.972" v="88"/>
          <ac:spMkLst>
            <pc:docMk/>
            <pc:sldMk cId="3030514977" sldId="270"/>
            <ac:spMk id="138" creationId="{71C0D3FB-08E2-4647-9033-B55AA6C38165}"/>
          </ac:spMkLst>
        </pc:spChg>
        <pc:picChg chg="del">
          <ac:chgData name="Carly Kew" userId="3d297b6b-efcd-4ed8-8063-4f8c6fd9c0f4" providerId="ADAL" clId="{56DE533D-747C-45D3-B6F3-FC50C00D92A7}" dt="2023-11-23T10:02:11.972" v="88"/>
          <ac:picMkLst>
            <pc:docMk/>
            <pc:sldMk cId="3030514977" sldId="270"/>
            <ac:picMk id="140" creationId="{5BB4D40C-33A3-4AC1-8A93-4DCFBCABF7F9}"/>
          </ac:picMkLst>
        </pc:picChg>
        <pc:cxnChg chg="del">
          <ac:chgData name="Carly Kew" userId="3d297b6b-efcd-4ed8-8063-4f8c6fd9c0f4" providerId="ADAL" clId="{56DE533D-747C-45D3-B6F3-FC50C00D92A7}" dt="2023-11-23T10:02:11.972" v="88"/>
          <ac:cxnSpMkLst>
            <pc:docMk/>
            <pc:sldMk cId="3030514977" sldId="270"/>
            <ac:cxnSpMk id="142" creationId="{DFB9D73C-B9F2-42DB-B291-2286108EEBC7}"/>
          </ac:cxnSpMkLst>
        </pc:cxnChg>
      </pc:sldChg>
      <pc:sldChg chg="delDesignElem">
        <pc:chgData name="Carly Kew" userId="3d297b6b-efcd-4ed8-8063-4f8c6fd9c0f4" providerId="ADAL" clId="{56DE533D-747C-45D3-B6F3-FC50C00D92A7}" dt="2023-11-23T10:04:18.312" v="91"/>
        <pc:sldMkLst>
          <pc:docMk/>
          <pc:sldMk cId="1646211506" sldId="271"/>
        </pc:sldMkLst>
      </pc:sldChg>
      <pc:sldChg chg="modSp mod delDesignElem">
        <pc:chgData name="Carly Kew" userId="3d297b6b-efcd-4ed8-8063-4f8c6fd9c0f4" providerId="ADAL" clId="{56DE533D-747C-45D3-B6F3-FC50C00D92A7}" dt="2023-11-23T10:20:35.114" v="523" actId="20577"/>
        <pc:sldMkLst>
          <pc:docMk/>
          <pc:sldMk cId="2328847537" sldId="272"/>
        </pc:sldMkLst>
        <pc:spChg chg="mod">
          <ac:chgData name="Carly Kew" userId="3d297b6b-efcd-4ed8-8063-4f8c6fd9c0f4" providerId="ADAL" clId="{56DE533D-747C-45D3-B6F3-FC50C00D92A7}" dt="2023-11-23T10:20:35.114" v="523" actId="20577"/>
          <ac:spMkLst>
            <pc:docMk/>
            <pc:sldMk cId="2328847537" sldId="272"/>
            <ac:spMk id="3" creationId="{C70ED8BC-F321-4D92-A736-72D806A056CF}"/>
          </ac:spMkLst>
        </pc:spChg>
        <pc:picChg chg="mod">
          <ac:chgData name="Carly Kew" userId="3d297b6b-efcd-4ed8-8063-4f8c6fd9c0f4" providerId="ADAL" clId="{56DE533D-747C-45D3-B6F3-FC50C00D92A7}" dt="2023-11-23T10:17:26.711" v="304"/>
          <ac:picMkLst>
            <pc:docMk/>
            <pc:sldMk cId="2328847537" sldId="272"/>
            <ac:picMk id="1026" creationId="{638D3CAA-5A2E-711F-20EC-BEF9B2A0074D}"/>
          </ac:picMkLst>
        </pc:picChg>
      </pc:sldChg>
      <pc:sldChg chg="modSp del mod delDesignElem">
        <pc:chgData name="Carly Kew" userId="3d297b6b-efcd-4ed8-8063-4f8c6fd9c0f4" providerId="ADAL" clId="{56DE533D-747C-45D3-B6F3-FC50C00D92A7}" dt="2023-11-23T10:09:56.016" v="122" actId="2696"/>
        <pc:sldMkLst>
          <pc:docMk/>
          <pc:sldMk cId="3397082600" sldId="272"/>
        </pc:sldMkLst>
        <pc:spChg chg="mod">
          <ac:chgData name="Carly Kew" userId="3d297b6b-efcd-4ed8-8063-4f8c6fd9c0f4" providerId="ADAL" clId="{56DE533D-747C-45D3-B6F3-FC50C00D92A7}" dt="2023-11-23T10:06:57.699" v="121" actId="20577"/>
          <ac:spMkLst>
            <pc:docMk/>
            <pc:sldMk cId="3397082600" sldId="272"/>
            <ac:spMk id="3" creationId="{212BE823-AD55-415E-96F1-3E699D057610}"/>
          </ac:spMkLst>
        </pc:spChg>
      </pc:sldChg>
      <pc:sldChg chg="modSp mod delDesignElem">
        <pc:chgData name="Carly Kew" userId="3d297b6b-efcd-4ed8-8063-4f8c6fd9c0f4" providerId="ADAL" clId="{56DE533D-747C-45D3-B6F3-FC50C00D92A7}" dt="2023-11-23T10:29:18.044" v="526" actId="33524"/>
        <pc:sldMkLst>
          <pc:docMk/>
          <pc:sldMk cId="3360881097" sldId="273"/>
        </pc:sldMkLst>
        <pc:spChg chg="mod">
          <ac:chgData name="Carly Kew" userId="3d297b6b-efcd-4ed8-8063-4f8c6fd9c0f4" providerId="ADAL" clId="{56DE533D-747C-45D3-B6F3-FC50C00D92A7}" dt="2023-11-23T10:29:18.044" v="526" actId="33524"/>
          <ac:spMkLst>
            <pc:docMk/>
            <pc:sldMk cId="3360881097" sldId="273"/>
            <ac:spMk id="3" creationId="{C69C8D48-9B41-4834-BA75-0438D46F8F4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9C3C6-6DCC-4FC5-9E14-A42D4FF4523B}" type="doc">
      <dgm:prSet loTypeId="urn:microsoft.com/office/officeart/2018/2/layout/IconCircleList" loCatId="icon" qsTypeId="urn:microsoft.com/office/officeart/2005/8/quickstyle/simple2" qsCatId="simple" csTypeId="urn:microsoft.com/office/officeart/2005/8/colors/colorful5" csCatId="colorful" phldr="1"/>
      <dgm:spPr/>
      <dgm:t>
        <a:bodyPr/>
        <a:lstStyle/>
        <a:p>
          <a:endParaRPr lang="en-US"/>
        </a:p>
      </dgm:t>
    </dgm:pt>
    <dgm:pt modelId="{D324D61B-51ED-4EA1-A54E-88E68F07719F}">
      <dgm:prSet custT="1"/>
      <dgm:spPr/>
      <dgm:t>
        <a:bodyPr/>
        <a:lstStyle/>
        <a:p>
          <a:pPr>
            <a:lnSpc>
              <a:spcPct val="100000"/>
            </a:lnSpc>
          </a:pPr>
          <a:r>
            <a:rPr lang="en-GB" sz="1200" dirty="0">
              <a:latin typeface="Arial" panose="020B0604020202020204" pitchFamily="34" charset="0"/>
              <a:cs typeface="Arial" panose="020B0604020202020204" pitchFamily="34" charset="0"/>
            </a:rPr>
            <a:t>SSE Outdoors is part of the County Council within the </a:t>
          </a:r>
          <a:r>
            <a:rPr lang="en-GB" sz="1200" dirty="0"/>
            <a:t>Education, Partnerships and Skills area of Children's services </a:t>
          </a:r>
          <a:endParaRPr lang="en-US" sz="1200" dirty="0">
            <a:latin typeface="Arial" panose="020B0604020202020204" pitchFamily="34" charset="0"/>
            <a:cs typeface="Arial" panose="020B0604020202020204" pitchFamily="34" charset="0"/>
          </a:endParaRPr>
        </a:p>
      </dgm:t>
    </dgm:pt>
    <dgm:pt modelId="{1D2D094B-6C2F-4AB5-9BD1-485E8EDF94C8}" type="parTrans" cxnId="{C88A0244-31AE-429C-8147-63CFF0962418}">
      <dgm:prSet/>
      <dgm:spPr/>
      <dgm:t>
        <a:bodyPr/>
        <a:lstStyle/>
        <a:p>
          <a:endParaRPr lang="en-US"/>
        </a:p>
      </dgm:t>
    </dgm:pt>
    <dgm:pt modelId="{FD5E4554-507F-4100-8A10-B7CFFE3B8E4D}" type="sibTrans" cxnId="{C88A0244-31AE-429C-8147-63CFF0962418}">
      <dgm:prSet/>
      <dgm:spPr/>
      <dgm:t>
        <a:bodyPr/>
        <a:lstStyle/>
        <a:p>
          <a:pPr>
            <a:lnSpc>
              <a:spcPct val="100000"/>
            </a:lnSpc>
          </a:pPr>
          <a:endParaRPr lang="en-US"/>
        </a:p>
      </dgm:t>
    </dgm:pt>
    <dgm:pt modelId="{EA94752A-D1D3-46AF-8A6B-D1C989A3ADB1}">
      <dgm:prSet custT="1"/>
      <dgm:spPr/>
      <dgm:t>
        <a:bodyPr/>
        <a:lstStyle/>
        <a:p>
          <a:pPr>
            <a:lnSpc>
              <a:spcPct val="100000"/>
            </a:lnSpc>
          </a:pPr>
          <a:r>
            <a:rPr lang="en-GB" sz="1200" dirty="0">
              <a:latin typeface="Arial" panose="020B0604020202020204" pitchFamily="34" charset="0"/>
              <a:cs typeface="Arial" panose="020B0604020202020204" pitchFamily="34" charset="0"/>
            </a:rPr>
            <a:t>There are four centres: Kilve Court, Great Wood, The Outdoor Centre, &amp; Charterhouse</a:t>
          </a:r>
          <a:r>
            <a:rPr lang="en-US" sz="1200" dirty="0">
              <a:latin typeface="Arial" panose="020B0604020202020204" pitchFamily="34" charset="0"/>
              <a:cs typeface="Arial" panose="020B0604020202020204" pitchFamily="34" charset="0"/>
            </a:rPr>
            <a:t>​</a:t>
          </a:r>
        </a:p>
      </dgm:t>
    </dgm:pt>
    <dgm:pt modelId="{1B020983-20A8-4A3A-86F3-7F160903D82F}" type="parTrans" cxnId="{31CDC573-F4E9-43EF-98CF-85B4DECB94A1}">
      <dgm:prSet/>
      <dgm:spPr/>
      <dgm:t>
        <a:bodyPr/>
        <a:lstStyle/>
        <a:p>
          <a:endParaRPr lang="en-US"/>
        </a:p>
      </dgm:t>
    </dgm:pt>
    <dgm:pt modelId="{44CD67AA-7C47-416C-8A73-CCCD3D739F8A}" type="sibTrans" cxnId="{31CDC573-F4E9-43EF-98CF-85B4DECB94A1}">
      <dgm:prSet/>
      <dgm:spPr/>
      <dgm:t>
        <a:bodyPr/>
        <a:lstStyle/>
        <a:p>
          <a:pPr>
            <a:lnSpc>
              <a:spcPct val="100000"/>
            </a:lnSpc>
          </a:pPr>
          <a:endParaRPr lang="en-US"/>
        </a:p>
      </dgm:t>
    </dgm:pt>
    <dgm:pt modelId="{780BA83D-B777-4BD5-BDF7-A0B9F6789C04}">
      <dgm:prSet custT="1"/>
      <dgm:spPr/>
      <dgm:t>
        <a:bodyPr/>
        <a:lstStyle/>
        <a:p>
          <a:pPr>
            <a:lnSpc>
              <a:spcPct val="100000"/>
            </a:lnSpc>
          </a:pPr>
          <a:r>
            <a:rPr lang="en-GB" sz="1200" dirty="0">
              <a:latin typeface="Arial" panose="020B0604020202020204" pitchFamily="34" charset="0"/>
              <a:cs typeface="Arial" panose="020B0604020202020204" pitchFamily="34" charset="0"/>
            </a:rPr>
            <a:t>Operating for over 60 years</a:t>
          </a:r>
          <a:r>
            <a:rPr lang="en-US" sz="1200" dirty="0">
              <a:latin typeface="Arial" panose="020B0604020202020204" pitchFamily="34" charset="0"/>
              <a:cs typeface="Arial" panose="020B0604020202020204" pitchFamily="34" charset="0"/>
            </a:rPr>
            <a:t>​</a:t>
          </a:r>
        </a:p>
      </dgm:t>
    </dgm:pt>
    <dgm:pt modelId="{3C9202B7-8D34-48E1-9F84-C5C42972FBA9}" type="parTrans" cxnId="{2EDE217C-D3F0-4A66-9862-B0ECA733C11B}">
      <dgm:prSet/>
      <dgm:spPr/>
      <dgm:t>
        <a:bodyPr/>
        <a:lstStyle/>
        <a:p>
          <a:endParaRPr lang="en-US"/>
        </a:p>
      </dgm:t>
    </dgm:pt>
    <dgm:pt modelId="{C70346D3-47C5-4A9F-9E90-2DDBC26A85AA}" type="sibTrans" cxnId="{2EDE217C-D3F0-4A66-9862-B0ECA733C11B}">
      <dgm:prSet/>
      <dgm:spPr/>
      <dgm:t>
        <a:bodyPr/>
        <a:lstStyle/>
        <a:p>
          <a:pPr>
            <a:lnSpc>
              <a:spcPct val="100000"/>
            </a:lnSpc>
          </a:pPr>
          <a:endParaRPr lang="en-US"/>
        </a:p>
      </dgm:t>
    </dgm:pt>
    <dgm:pt modelId="{D26A534E-C816-4A2A-8ECD-0DBC6846F8C8}">
      <dgm:prSet custT="1"/>
      <dgm:spPr/>
      <dgm:t>
        <a:bodyPr/>
        <a:lstStyle/>
        <a:p>
          <a:pPr>
            <a:lnSpc>
              <a:spcPct val="100000"/>
            </a:lnSpc>
          </a:pPr>
          <a:r>
            <a:rPr lang="en-US" sz="1200" dirty="0">
              <a:latin typeface="Arial" panose="020B0604020202020204" pitchFamily="34" charset="0"/>
              <a:cs typeface="Arial" panose="020B0604020202020204" pitchFamily="34" charset="0"/>
            </a:rPr>
            <a:t>Great Wood is located in Ramscombe, at the foot of the Quantocks. </a:t>
          </a:r>
        </a:p>
      </dgm:t>
    </dgm:pt>
    <dgm:pt modelId="{BBB6E1B4-4500-45FF-82C2-0D383F4C2747}" type="parTrans" cxnId="{61C7DF5E-6E02-4B42-91B5-966071761925}">
      <dgm:prSet/>
      <dgm:spPr/>
      <dgm:t>
        <a:bodyPr/>
        <a:lstStyle/>
        <a:p>
          <a:endParaRPr lang="en-US"/>
        </a:p>
      </dgm:t>
    </dgm:pt>
    <dgm:pt modelId="{7B4A0100-4CB6-46FC-9F78-CCDACAF04251}" type="sibTrans" cxnId="{61C7DF5E-6E02-4B42-91B5-966071761925}">
      <dgm:prSet/>
      <dgm:spPr/>
      <dgm:t>
        <a:bodyPr/>
        <a:lstStyle/>
        <a:p>
          <a:pPr>
            <a:lnSpc>
              <a:spcPct val="100000"/>
            </a:lnSpc>
          </a:pPr>
          <a:endParaRPr lang="en-US"/>
        </a:p>
      </dgm:t>
    </dgm:pt>
    <dgm:pt modelId="{2C8D9A20-6FED-46D0-BD22-2EF0BDA0AC98}">
      <dgm:prSet custT="1"/>
      <dgm:spPr/>
      <dgm:t>
        <a:bodyPr/>
        <a:lstStyle/>
        <a:p>
          <a:pPr>
            <a:lnSpc>
              <a:spcPct val="100000"/>
            </a:lnSpc>
          </a:pPr>
          <a:r>
            <a:rPr lang="en-GB" sz="1200" dirty="0">
              <a:latin typeface="Arial" panose="020B0604020202020204" pitchFamily="34" charset="0"/>
              <a:cs typeface="Arial" panose="020B0604020202020204" pitchFamily="34" charset="0"/>
            </a:rPr>
            <a:t>Providing residential courses, day courses, educational courses, conferences, DoE and much more… </a:t>
          </a:r>
          <a:r>
            <a:rPr lang="en-US" sz="1200" dirty="0">
              <a:latin typeface="Arial" panose="020B0604020202020204" pitchFamily="34" charset="0"/>
              <a:cs typeface="Arial" panose="020B0604020202020204" pitchFamily="34" charset="0"/>
            </a:rPr>
            <a:t>​</a:t>
          </a:r>
        </a:p>
      </dgm:t>
    </dgm:pt>
    <dgm:pt modelId="{705D6F52-5522-4B01-994C-B2778C99A446}" type="parTrans" cxnId="{3793D367-E3BE-4E98-BBC5-216F8E6A3981}">
      <dgm:prSet/>
      <dgm:spPr/>
      <dgm:t>
        <a:bodyPr/>
        <a:lstStyle/>
        <a:p>
          <a:endParaRPr lang="en-US"/>
        </a:p>
      </dgm:t>
    </dgm:pt>
    <dgm:pt modelId="{C2785962-A634-4891-9AC0-6B9E86B3E7FB}" type="sibTrans" cxnId="{3793D367-E3BE-4E98-BBC5-216F8E6A3981}">
      <dgm:prSet/>
      <dgm:spPr/>
      <dgm:t>
        <a:bodyPr/>
        <a:lstStyle/>
        <a:p>
          <a:endParaRPr lang="en-US"/>
        </a:p>
      </dgm:t>
    </dgm:pt>
    <dgm:pt modelId="{4B69C7AC-DBA7-478D-A7A9-15157F95F536}" type="pres">
      <dgm:prSet presAssocID="{CE59C3C6-6DCC-4FC5-9E14-A42D4FF4523B}" presName="root" presStyleCnt="0">
        <dgm:presLayoutVars>
          <dgm:dir/>
          <dgm:resizeHandles val="exact"/>
        </dgm:presLayoutVars>
      </dgm:prSet>
      <dgm:spPr/>
    </dgm:pt>
    <dgm:pt modelId="{39F88D61-A1EB-4F0F-8FD0-FE89F1E583A1}" type="pres">
      <dgm:prSet presAssocID="{CE59C3C6-6DCC-4FC5-9E14-A42D4FF4523B}" presName="container" presStyleCnt="0">
        <dgm:presLayoutVars>
          <dgm:dir/>
          <dgm:resizeHandles val="exact"/>
        </dgm:presLayoutVars>
      </dgm:prSet>
      <dgm:spPr/>
    </dgm:pt>
    <dgm:pt modelId="{06A0C975-CD78-4893-9BAF-9A04952CD79D}" type="pres">
      <dgm:prSet presAssocID="{D324D61B-51ED-4EA1-A54E-88E68F07719F}" presName="compNode" presStyleCnt="0"/>
      <dgm:spPr/>
    </dgm:pt>
    <dgm:pt modelId="{BA41FB90-69AA-4961-B5AF-9DF944E0807C}" type="pres">
      <dgm:prSet presAssocID="{D324D61B-51ED-4EA1-A54E-88E68F07719F}" presName="iconBgRect" presStyleLbl="bgShp" presStyleIdx="0" presStyleCnt="5"/>
      <dgm:spPr/>
    </dgm:pt>
    <dgm:pt modelId="{B63B66E7-60C0-423D-8FBB-4888ADEF5C65}" type="pres">
      <dgm:prSet presAssocID="{D324D61B-51ED-4EA1-A54E-88E68F07719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ADBDDF7-150E-4B5C-8338-78020EB6123A}" type="pres">
      <dgm:prSet presAssocID="{D324D61B-51ED-4EA1-A54E-88E68F07719F}" presName="spaceRect" presStyleCnt="0"/>
      <dgm:spPr/>
    </dgm:pt>
    <dgm:pt modelId="{93A1FB98-2154-4157-A7FE-6A2DD04799F9}" type="pres">
      <dgm:prSet presAssocID="{D324D61B-51ED-4EA1-A54E-88E68F07719F}" presName="textRect" presStyleLbl="revTx" presStyleIdx="0" presStyleCnt="5" custScaleX="109663">
        <dgm:presLayoutVars>
          <dgm:chMax val="1"/>
          <dgm:chPref val="1"/>
        </dgm:presLayoutVars>
      </dgm:prSet>
      <dgm:spPr/>
    </dgm:pt>
    <dgm:pt modelId="{0345F79C-C0CE-4F15-990E-58D1A11889BE}" type="pres">
      <dgm:prSet presAssocID="{FD5E4554-507F-4100-8A10-B7CFFE3B8E4D}" presName="sibTrans" presStyleLbl="sibTrans2D1" presStyleIdx="0" presStyleCnt="0"/>
      <dgm:spPr/>
    </dgm:pt>
    <dgm:pt modelId="{66491EA4-446C-48E9-AE3E-97EF23C1C904}" type="pres">
      <dgm:prSet presAssocID="{EA94752A-D1D3-46AF-8A6B-D1C989A3ADB1}" presName="compNode" presStyleCnt="0"/>
      <dgm:spPr/>
    </dgm:pt>
    <dgm:pt modelId="{9B916FC9-2604-41DC-8284-4EF553E39F3F}" type="pres">
      <dgm:prSet presAssocID="{EA94752A-D1D3-46AF-8A6B-D1C989A3ADB1}" presName="iconBgRect" presStyleLbl="bgShp" presStyleIdx="1" presStyleCnt="5"/>
      <dgm:spPr/>
    </dgm:pt>
    <dgm:pt modelId="{051AFC26-DC00-400E-9480-8ED2F40ABCAE}" type="pres">
      <dgm:prSet presAssocID="{EA94752A-D1D3-46AF-8A6B-D1C989A3ADB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k scene"/>
        </a:ext>
      </dgm:extLst>
    </dgm:pt>
    <dgm:pt modelId="{732D28E0-810F-4153-AD62-CA6C937A7A29}" type="pres">
      <dgm:prSet presAssocID="{EA94752A-D1D3-46AF-8A6B-D1C989A3ADB1}" presName="spaceRect" presStyleCnt="0"/>
      <dgm:spPr/>
    </dgm:pt>
    <dgm:pt modelId="{E39BAF51-C1CF-4C4B-B04D-82E0D059EFFE}" type="pres">
      <dgm:prSet presAssocID="{EA94752A-D1D3-46AF-8A6B-D1C989A3ADB1}" presName="textRect" presStyleLbl="revTx" presStyleIdx="1" presStyleCnt="5">
        <dgm:presLayoutVars>
          <dgm:chMax val="1"/>
          <dgm:chPref val="1"/>
        </dgm:presLayoutVars>
      </dgm:prSet>
      <dgm:spPr/>
    </dgm:pt>
    <dgm:pt modelId="{EE1E2D7C-C690-4AED-89ED-7DE054A3AE8A}" type="pres">
      <dgm:prSet presAssocID="{44CD67AA-7C47-416C-8A73-CCCD3D739F8A}" presName="sibTrans" presStyleLbl="sibTrans2D1" presStyleIdx="0" presStyleCnt="0"/>
      <dgm:spPr/>
    </dgm:pt>
    <dgm:pt modelId="{E84B60DF-5DB8-44D2-9E9F-15A8CE0E4D10}" type="pres">
      <dgm:prSet presAssocID="{780BA83D-B777-4BD5-BDF7-A0B9F6789C04}" presName="compNode" presStyleCnt="0"/>
      <dgm:spPr/>
    </dgm:pt>
    <dgm:pt modelId="{0BE7EEB8-D3C1-421E-9B5C-2B98DF637A9E}" type="pres">
      <dgm:prSet presAssocID="{780BA83D-B777-4BD5-BDF7-A0B9F6789C04}" presName="iconBgRect" presStyleLbl="bgShp" presStyleIdx="2" presStyleCnt="5"/>
      <dgm:spPr/>
    </dgm:pt>
    <dgm:pt modelId="{342D1C7D-002D-40CD-88CE-BC6DA1D65287}" type="pres">
      <dgm:prSet presAssocID="{780BA83D-B777-4BD5-BDF7-A0B9F6789C0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06254983-321F-47ED-AF7F-60B83620E0ED}" type="pres">
      <dgm:prSet presAssocID="{780BA83D-B777-4BD5-BDF7-A0B9F6789C04}" presName="spaceRect" presStyleCnt="0"/>
      <dgm:spPr/>
    </dgm:pt>
    <dgm:pt modelId="{F99F5EF3-83A0-4406-A805-EEC77E277E2D}" type="pres">
      <dgm:prSet presAssocID="{780BA83D-B777-4BD5-BDF7-A0B9F6789C04}" presName="textRect" presStyleLbl="revTx" presStyleIdx="2" presStyleCnt="5">
        <dgm:presLayoutVars>
          <dgm:chMax val="1"/>
          <dgm:chPref val="1"/>
        </dgm:presLayoutVars>
      </dgm:prSet>
      <dgm:spPr/>
    </dgm:pt>
    <dgm:pt modelId="{80018473-F012-49AC-973E-D55F882691B9}" type="pres">
      <dgm:prSet presAssocID="{C70346D3-47C5-4A9F-9E90-2DDBC26A85AA}" presName="sibTrans" presStyleLbl="sibTrans2D1" presStyleIdx="0" presStyleCnt="0"/>
      <dgm:spPr/>
    </dgm:pt>
    <dgm:pt modelId="{05FE30D7-EAFB-44BA-9AF2-35EA3A4D207B}" type="pres">
      <dgm:prSet presAssocID="{D26A534E-C816-4A2A-8ECD-0DBC6846F8C8}" presName="compNode" presStyleCnt="0"/>
      <dgm:spPr/>
    </dgm:pt>
    <dgm:pt modelId="{30B0B749-DF7F-47F4-8A40-FBAAB532D5E7}" type="pres">
      <dgm:prSet presAssocID="{D26A534E-C816-4A2A-8ECD-0DBC6846F8C8}" presName="iconBgRect" presStyleLbl="bgShp" presStyleIdx="3" presStyleCnt="5"/>
      <dgm:spPr/>
    </dgm:pt>
    <dgm:pt modelId="{18039078-47F0-4910-948B-AFE83ACD2602}" type="pres">
      <dgm:prSet presAssocID="{D26A534E-C816-4A2A-8ECD-0DBC6846F8C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ll scene"/>
        </a:ext>
      </dgm:extLst>
    </dgm:pt>
    <dgm:pt modelId="{D9396BED-07A3-447F-A34C-B6EDDF06B931}" type="pres">
      <dgm:prSet presAssocID="{D26A534E-C816-4A2A-8ECD-0DBC6846F8C8}" presName="spaceRect" presStyleCnt="0"/>
      <dgm:spPr/>
    </dgm:pt>
    <dgm:pt modelId="{40CFA97E-0A9C-45AF-865C-A721751245B5}" type="pres">
      <dgm:prSet presAssocID="{D26A534E-C816-4A2A-8ECD-0DBC6846F8C8}" presName="textRect" presStyleLbl="revTx" presStyleIdx="3" presStyleCnt="5">
        <dgm:presLayoutVars>
          <dgm:chMax val="1"/>
          <dgm:chPref val="1"/>
        </dgm:presLayoutVars>
      </dgm:prSet>
      <dgm:spPr/>
    </dgm:pt>
    <dgm:pt modelId="{40ADEFA5-A5AD-41F4-9BAA-1894C8BF5560}" type="pres">
      <dgm:prSet presAssocID="{7B4A0100-4CB6-46FC-9F78-CCDACAF04251}" presName="sibTrans" presStyleLbl="sibTrans2D1" presStyleIdx="0" presStyleCnt="0"/>
      <dgm:spPr/>
    </dgm:pt>
    <dgm:pt modelId="{E2427EF0-B3D3-45CA-8C28-7045BC0D42DC}" type="pres">
      <dgm:prSet presAssocID="{2C8D9A20-6FED-46D0-BD22-2EF0BDA0AC98}" presName="compNode" presStyleCnt="0"/>
      <dgm:spPr/>
    </dgm:pt>
    <dgm:pt modelId="{B580F5E9-AF69-4881-994E-F1F9B089A2A9}" type="pres">
      <dgm:prSet presAssocID="{2C8D9A20-6FED-46D0-BD22-2EF0BDA0AC98}" presName="iconBgRect" presStyleLbl="bgShp" presStyleIdx="4" presStyleCnt="5"/>
      <dgm:spPr/>
    </dgm:pt>
    <dgm:pt modelId="{E387DF8A-57A8-43E5-977B-840E9BCC99A8}" type="pres">
      <dgm:prSet presAssocID="{2C8D9A20-6FED-46D0-BD22-2EF0BDA0AC9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ssroom"/>
        </a:ext>
      </dgm:extLst>
    </dgm:pt>
    <dgm:pt modelId="{0A5048EC-82E6-47A9-9992-E3C4C7F328E5}" type="pres">
      <dgm:prSet presAssocID="{2C8D9A20-6FED-46D0-BD22-2EF0BDA0AC98}" presName="spaceRect" presStyleCnt="0"/>
      <dgm:spPr/>
    </dgm:pt>
    <dgm:pt modelId="{3E91E8DA-16F0-4255-8691-E9A1F82AF91D}" type="pres">
      <dgm:prSet presAssocID="{2C8D9A20-6FED-46D0-BD22-2EF0BDA0AC98}" presName="textRect" presStyleLbl="revTx" presStyleIdx="4" presStyleCnt="5">
        <dgm:presLayoutVars>
          <dgm:chMax val="1"/>
          <dgm:chPref val="1"/>
        </dgm:presLayoutVars>
      </dgm:prSet>
      <dgm:spPr/>
    </dgm:pt>
  </dgm:ptLst>
  <dgm:cxnLst>
    <dgm:cxn modelId="{55B7290B-FFCE-4D8A-969E-B57F1D3734AD}" type="presOf" srcId="{780BA83D-B777-4BD5-BDF7-A0B9F6789C04}" destId="{F99F5EF3-83A0-4406-A805-EEC77E277E2D}" srcOrd="0" destOrd="0" presId="urn:microsoft.com/office/officeart/2018/2/layout/IconCircleList"/>
    <dgm:cxn modelId="{61C7DF5E-6E02-4B42-91B5-966071761925}" srcId="{CE59C3C6-6DCC-4FC5-9E14-A42D4FF4523B}" destId="{D26A534E-C816-4A2A-8ECD-0DBC6846F8C8}" srcOrd="3" destOrd="0" parTransId="{BBB6E1B4-4500-45FF-82C2-0D383F4C2747}" sibTransId="{7B4A0100-4CB6-46FC-9F78-CCDACAF04251}"/>
    <dgm:cxn modelId="{C88A0244-31AE-429C-8147-63CFF0962418}" srcId="{CE59C3C6-6DCC-4FC5-9E14-A42D4FF4523B}" destId="{D324D61B-51ED-4EA1-A54E-88E68F07719F}" srcOrd="0" destOrd="0" parTransId="{1D2D094B-6C2F-4AB5-9BD1-485E8EDF94C8}" sibTransId="{FD5E4554-507F-4100-8A10-B7CFFE3B8E4D}"/>
    <dgm:cxn modelId="{471FC945-5C0A-46A2-9D10-3774C3168FFF}" type="presOf" srcId="{D26A534E-C816-4A2A-8ECD-0DBC6846F8C8}" destId="{40CFA97E-0A9C-45AF-865C-A721751245B5}" srcOrd="0" destOrd="0" presId="urn:microsoft.com/office/officeart/2018/2/layout/IconCircleList"/>
    <dgm:cxn modelId="{3793D367-E3BE-4E98-BBC5-216F8E6A3981}" srcId="{CE59C3C6-6DCC-4FC5-9E14-A42D4FF4523B}" destId="{2C8D9A20-6FED-46D0-BD22-2EF0BDA0AC98}" srcOrd="4" destOrd="0" parTransId="{705D6F52-5522-4B01-994C-B2778C99A446}" sibTransId="{C2785962-A634-4891-9AC0-6B9E86B3E7FB}"/>
    <dgm:cxn modelId="{DBAFF767-748E-4A7A-A1D1-19EF67CBFEFD}" type="presOf" srcId="{44CD67AA-7C47-416C-8A73-CCCD3D739F8A}" destId="{EE1E2D7C-C690-4AED-89ED-7DE054A3AE8A}" srcOrd="0" destOrd="0" presId="urn:microsoft.com/office/officeart/2018/2/layout/IconCircleList"/>
    <dgm:cxn modelId="{28029071-A98E-482F-B83A-4167BD09AB48}" type="presOf" srcId="{7B4A0100-4CB6-46FC-9F78-CCDACAF04251}" destId="{40ADEFA5-A5AD-41F4-9BAA-1894C8BF5560}" srcOrd="0" destOrd="0" presId="urn:microsoft.com/office/officeart/2018/2/layout/IconCircleList"/>
    <dgm:cxn modelId="{31CDC573-F4E9-43EF-98CF-85B4DECB94A1}" srcId="{CE59C3C6-6DCC-4FC5-9E14-A42D4FF4523B}" destId="{EA94752A-D1D3-46AF-8A6B-D1C989A3ADB1}" srcOrd="1" destOrd="0" parTransId="{1B020983-20A8-4A3A-86F3-7F160903D82F}" sibTransId="{44CD67AA-7C47-416C-8A73-CCCD3D739F8A}"/>
    <dgm:cxn modelId="{42AEDB79-2AC8-4BD6-901B-02FEAA630283}" type="presOf" srcId="{C70346D3-47C5-4A9F-9E90-2DDBC26A85AA}" destId="{80018473-F012-49AC-973E-D55F882691B9}" srcOrd="0" destOrd="0" presId="urn:microsoft.com/office/officeart/2018/2/layout/IconCircleList"/>
    <dgm:cxn modelId="{2EDE217C-D3F0-4A66-9862-B0ECA733C11B}" srcId="{CE59C3C6-6DCC-4FC5-9E14-A42D4FF4523B}" destId="{780BA83D-B777-4BD5-BDF7-A0B9F6789C04}" srcOrd="2" destOrd="0" parTransId="{3C9202B7-8D34-48E1-9F84-C5C42972FBA9}" sibTransId="{C70346D3-47C5-4A9F-9E90-2DDBC26A85AA}"/>
    <dgm:cxn modelId="{51F18098-79D4-4C4B-917A-79C21DFFF94A}" type="presOf" srcId="{FD5E4554-507F-4100-8A10-B7CFFE3B8E4D}" destId="{0345F79C-C0CE-4F15-990E-58D1A11889BE}" srcOrd="0" destOrd="0" presId="urn:microsoft.com/office/officeart/2018/2/layout/IconCircleList"/>
    <dgm:cxn modelId="{6B1F02A2-2EAE-4B23-B353-5EA96E26C4F6}" type="presOf" srcId="{EA94752A-D1D3-46AF-8A6B-D1C989A3ADB1}" destId="{E39BAF51-C1CF-4C4B-B04D-82E0D059EFFE}" srcOrd="0" destOrd="0" presId="urn:microsoft.com/office/officeart/2018/2/layout/IconCircleList"/>
    <dgm:cxn modelId="{649FAEAB-9F8A-474D-96DD-3E60B4F8942B}" type="presOf" srcId="{CE59C3C6-6DCC-4FC5-9E14-A42D4FF4523B}" destId="{4B69C7AC-DBA7-478D-A7A9-15157F95F536}" srcOrd="0" destOrd="0" presId="urn:microsoft.com/office/officeart/2018/2/layout/IconCircleList"/>
    <dgm:cxn modelId="{536369D2-4231-475D-A537-DAD30C002765}" type="presOf" srcId="{2C8D9A20-6FED-46D0-BD22-2EF0BDA0AC98}" destId="{3E91E8DA-16F0-4255-8691-E9A1F82AF91D}" srcOrd="0" destOrd="0" presId="urn:microsoft.com/office/officeart/2018/2/layout/IconCircleList"/>
    <dgm:cxn modelId="{2BEAA1EA-2329-45C0-BFFD-13828AF9AB19}" type="presOf" srcId="{D324D61B-51ED-4EA1-A54E-88E68F07719F}" destId="{93A1FB98-2154-4157-A7FE-6A2DD04799F9}" srcOrd="0" destOrd="0" presId="urn:microsoft.com/office/officeart/2018/2/layout/IconCircleList"/>
    <dgm:cxn modelId="{47AA3524-E196-466F-A61F-859B6BE90FDE}" type="presParOf" srcId="{4B69C7AC-DBA7-478D-A7A9-15157F95F536}" destId="{39F88D61-A1EB-4F0F-8FD0-FE89F1E583A1}" srcOrd="0" destOrd="0" presId="urn:microsoft.com/office/officeart/2018/2/layout/IconCircleList"/>
    <dgm:cxn modelId="{BBD6855A-0C70-4709-B83F-F89CA9E074EA}" type="presParOf" srcId="{39F88D61-A1EB-4F0F-8FD0-FE89F1E583A1}" destId="{06A0C975-CD78-4893-9BAF-9A04952CD79D}" srcOrd="0" destOrd="0" presId="urn:microsoft.com/office/officeart/2018/2/layout/IconCircleList"/>
    <dgm:cxn modelId="{9C3E0105-1737-4473-B2E0-DF33FFB9A3E7}" type="presParOf" srcId="{06A0C975-CD78-4893-9BAF-9A04952CD79D}" destId="{BA41FB90-69AA-4961-B5AF-9DF944E0807C}" srcOrd="0" destOrd="0" presId="urn:microsoft.com/office/officeart/2018/2/layout/IconCircleList"/>
    <dgm:cxn modelId="{558DCC22-1906-4A7F-916E-86A4DF1D1F96}" type="presParOf" srcId="{06A0C975-CD78-4893-9BAF-9A04952CD79D}" destId="{B63B66E7-60C0-423D-8FBB-4888ADEF5C65}" srcOrd="1" destOrd="0" presId="urn:microsoft.com/office/officeart/2018/2/layout/IconCircleList"/>
    <dgm:cxn modelId="{993A0826-9574-44A9-90E1-7727F176DB9E}" type="presParOf" srcId="{06A0C975-CD78-4893-9BAF-9A04952CD79D}" destId="{5ADBDDF7-150E-4B5C-8338-78020EB6123A}" srcOrd="2" destOrd="0" presId="urn:microsoft.com/office/officeart/2018/2/layout/IconCircleList"/>
    <dgm:cxn modelId="{4CC6582D-0C9A-4440-A114-50898383B47B}" type="presParOf" srcId="{06A0C975-CD78-4893-9BAF-9A04952CD79D}" destId="{93A1FB98-2154-4157-A7FE-6A2DD04799F9}" srcOrd="3" destOrd="0" presId="urn:microsoft.com/office/officeart/2018/2/layout/IconCircleList"/>
    <dgm:cxn modelId="{4B771B55-D12C-4AE2-8EF8-828CAD9DA329}" type="presParOf" srcId="{39F88D61-A1EB-4F0F-8FD0-FE89F1E583A1}" destId="{0345F79C-C0CE-4F15-990E-58D1A11889BE}" srcOrd="1" destOrd="0" presId="urn:microsoft.com/office/officeart/2018/2/layout/IconCircleList"/>
    <dgm:cxn modelId="{178330EF-C79E-48B0-B8DD-88847FEAA085}" type="presParOf" srcId="{39F88D61-A1EB-4F0F-8FD0-FE89F1E583A1}" destId="{66491EA4-446C-48E9-AE3E-97EF23C1C904}" srcOrd="2" destOrd="0" presId="urn:microsoft.com/office/officeart/2018/2/layout/IconCircleList"/>
    <dgm:cxn modelId="{A30E68FE-1E84-4DD5-88FE-8ED01C1A01E7}" type="presParOf" srcId="{66491EA4-446C-48E9-AE3E-97EF23C1C904}" destId="{9B916FC9-2604-41DC-8284-4EF553E39F3F}" srcOrd="0" destOrd="0" presId="urn:microsoft.com/office/officeart/2018/2/layout/IconCircleList"/>
    <dgm:cxn modelId="{910AE8EA-00AC-4462-8685-DFD899A57F87}" type="presParOf" srcId="{66491EA4-446C-48E9-AE3E-97EF23C1C904}" destId="{051AFC26-DC00-400E-9480-8ED2F40ABCAE}" srcOrd="1" destOrd="0" presId="urn:microsoft.com/office/officeart/2018/2/layout/IconCircleList"/>
    <dgm:cxn modelId="{D0D40EBB-0A81-4A56-91BA-CD1B69C0F1B2}" type="presParOf" srcId="{66491EA4-446C-48E9-AE3E-97EF23C1C904}" destId="{732D28E0-810F-4153-AD62-CA6C937A7A29}" srcOrd="2" destOrd="0" presId="urn:microsoft.com/office/officeart/2018/2/layout/IconCircleList"/>
    <dgm:cxn modelId="{972F9D55-6128-46F1-9FE5-BDDA7A8ADB52}" type="presParOf" srcId="{66491EA4-446C-48E9-AE3E-97EF23C1C904}" destId="{E39BAF51-C1CF-4C4B-B04D-82E0D059EFFE}" srcOrd="3" destOrd="0" presId="urn:microsoft.com/office/officeart/2018/2/layout/IconCircleList"/>
    <dgm:cxn modelId="{99A57D43-416A-46A5-BE54-FE3572F4C1B9}" type="presParOf" srcId="{39F88D61-A1EB-4F0F-8FD0-FE89F1E583A1}" destId="{EE1E2D7C-C690-4AED-89ED-7DE054A3AE8A}" srcOrd="3" destOrd="0" presId="urn:microsoft.com/office/officeart/2018/2/layout/IconCircleList"/>
    <dgm:cxn modelId="{6F6878F3-3212-4E74-BBF2-A39EDE474E07}" type="presParOf" srcId="{39F88D61-A1EB-4F0F-8FD0-FE89F1E583A1}" destId="{E84B60DF-5DB8-44D2-9E9F-15A8CE0E4D10}" srcOrd="4" destOrd="0" presId="urn:microsoft.com/office/officeart/2018/2/layout/IconCircleList"/>
    <dgm:cxn modelId="{C807D78D-3E62-4648-912D-99156571D95E}" type="presParOf" srcId="{E84B60DF-5DB8-44D2-9E9F-15A8CE0E4D10}" destId="{0BE7EEB8-D3C1-421E-9B5C-2B98DF637A9E}" srcOrd="0" destOrd="0" presId="urn:microsoft.com/office/officeart/2018/2/layout/IconCircleList"/>
    <dgm:cxn modelId="{BB47BBDE-D572-4C01-9C97-F6C281645986}" type="presParOf" srcId="{E84B60DF-5DB8-44D2-9E9F-15A8CE0E4D10}" destId="{342D1C7D-002D-40CD-88CE-BC6DA1D65287}" srcOrd="1" destOrd="0" presId="urn:microsoft.com/office/officeart/2018/2/layout/IconCircleList"/>
    <dgm:cxn modelId="{77631A77-60DF-4F7B-9277-276A3546775D}" type="presParOf" srcId="{E84B60DF-5DB8-44D2-9E9F-15A8CE0E4D10}" destId="{06254983-321F-47ED-AF7F-60B83620E0ED}" srcOrd="2" destOrd="0" presId="urn:microsoft.com/office/officeart/2018/2/layout/IconCircleList"/>
    <dgm:cxn modelId="{38CEA288-C44A-488A-8C6F-83541CDEA25C}" type="presParOf" srcId="{E84B60DF-5DB8-44D2-9E9F-15A8CE0E4D10}" destId="{F99F5EF3-83A0-4406-A805-EEC77E277E2D}" srcOrd="3" destOrd="0" presId="urn:microsoft.com/office/officeart/2018/2/layout/IconCircleList"/>
    <dgm:cxn modelId="{593882BC-F255-45BD-8BE9-C7C24D72AED1}" type="presParOf" srcId="{39F88D61-A1EB-4F0F-8FD0-FE89F1E583A1}" destId="{80018473-F012-49AC-973E-D55F882691B9}" srcOrd="5" destOrd="0" presId="urn:microsoft.com/office/officeart/2018/2/layout/IconCircleList"/>
    <dgm:cxn modelId="{C85BCAB6-DBF3-4D1F-86F2-19F8CB1D430D}" type="presParOf" srcId="{39F88D61-A1EB-4F0F-8FD0-FE89F1E583A1}" destId="{05FE30D7-EAFB-44BA-9AF2-35EA3A4D207B}" srcOrd="6" destOrd="0" presId="urn:microsoft.com/office/officeart/2018/2/layout/IconCircleList"/>
    <dgm:cxn modelId="{C536974A-D398-460A-8A79-0D24227E7A19}" type="presParOf" srcId="{05FE30D7-EAFB-44BA-9AF2-35EA3A4D207B}" destId="{30B0B749-DF7F-47F4-8A40-FBAAB532D5E7}" srcOrd="0" destOrd="0" presId="urn:microsoft.com/office/officeart/2018/2/layout/IconCircleList"/>
    <dgm:cxn modelId="{CAD83D94-448A-41C7-B032-49024C12E8D7}" type="presParOf" srcId="{05FE30D7-EAFB-44BA-9AF2-35EA3A4D207B}" destId="{18039078-47F0-4910-948B-AFE83ACD2602}" srcOrd="1" destOrd="0" presId="urn:microsoft.com/office/officeart/2018/2/layout/IconCircleList"/>
    <dgm:cxn modelId="{09FCAFCF-B79F-4AEC-8DD3-418C1E4261DE}" type="presParOf" srcId="{05FE30D7-EAFB-44BA-9AF2-35EA3A4D207B}" destId="{D9396BED-07A3-447F-A34C-B6EDDF06B931}" srcOrd="2" destOrd="0" presId="urn:microsoft.com/office/officeart/2018/2/layout/IconCircleList"/>
    <dgm:cxn modelId="{A4E71BA5-EE3A-4567-8A88-C9627C68989F}" type="presParOf" srcId="{05FE30D7-EAFB-44BA-9AF2-35EA3A4D207B}" destId="{40CFA97E-0A9C-45AF-865C-A721751245B5}" srcOrd="3" destOrd="0" presId="urn:microsoft.com/office/officeart/2018/2/layout/IconCircleList"/>
    <dgm:cxn modelId="{586704F3-72AE-4137-AE82-1CF313C80F40}" type="presParOf" srcId="{39F88D61-A1EB-4F0F-8FD0-FE89F1E583A1}" destId="{40ADEFA5-A5AD-41F4-9BAA-1894C8BF5560}" srcOrd="7" destOrd="0" presId="urn:microsoft.com/office/officeart/2018/2/layout/IconCircleList"/>
    <dgm:cxn modelId="{9AC29F0D-58D0-44AE-B9A7-78F2A4A90288}" type="presParOf" srcId="{39F88D61-A1EB-4F0F-8FD0-FE89F1E583A1}" destId="{E2427EF0-B3D3-45CA-8C28-7045BC0D42DC}" srcOrd="8" destOrd="0" presId="urn:microsoft.com/office/officeart/2018/2/layout/IconCircleList"/>
    <dgm:cxn modelId="{1FA80B74-09FF-4622-B08D-349D304D80AB}" type="presParOf" srcId="{E2427EF0-B3D3-45CA-8C28-7045BC0D42DC}" destId="{B580F5E9-AF69-4881-994E-F1F9B089A2A9}" srcOrd="0" destOrd="0" presId="urn:microsoft.com/office/officeart/2018/2/layout/IconCircleList"/>
    <dgm:cxn modelId="{DB13D6A2-ED8A-4F3C-B6D6-4400E1DAF8E6}" type="presParOf" srcId="{E2427EF0-B3D3-45CA-8C28-7045BC0D42DC}" destId="{E387DF8A-57A8-43E5-977B-840E9BCC99A8}" srcOrd="1" destOrd="0" presId="urn:microsoft.com/office/officeart/2018/2/layout/IconCircleList"/>
    <dgm:cxn modelId="{F0D8B056-8CAF-4541-8D2D-07C6DC017A44}" type="presParOf" srcId="{E2427EF0-B3D3-45CA-8C28-7045BC0D42DC}" destId="{0A5048EC-82E6-47A9-9992-E3C4C7F328E5}" srcOrd="2" destOrd="0" presId="urn:microsoft.com/office/officeart/2018/2/layout/IconCircleList"/>
    <dgm:cxn modelId="{248AAE75-7E2F-4E7D-B480-DB3D19815B61}" type="presParOf" srcId="{E2427EF0-B3D3-45CA-8C28-7045BC0D42DC}" destId="{3E91E8DA-16F0-4255-8691-E9A1F82AF91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1FB90-69AA-4961-B5AF-9DF944E0807C}">
      <dsp:nvSpPr>
        <dsp:cNvPr id="0" name=""/>
        <dsp:cNvSpPr/>
      </dsp:nvSpPr>
      <dsp:spPr>
        <a:xfrm>
          <a:off x="26494" y="3329"/>
          <a:ext cx="827140" cy="82714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B66E7-60C0-423D-8FBB-4888ADEF5C65}">
      <dsp:nvSpPr>
        <dsp:cNvPr id="0" name=""/>
        <dsp:cNvSpPr/>
      </dsp:nvSpPr>
      <dsp:spPr>
        <a:xfrm>
          <a:off x="200193" y="177028"/>
          <a:ext cx="479741" cy="479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3A1FB98-2154-4157-A7FE-6A2DD04799F9}">
      <dsp:nvSpPr>
        <dsp:cNvPr id="0" name=""/>
        <dsp:cNvSpPr/>
      </dsp:nvSpPr>
      <dsp:spPr>
        <a:xfrm>
          <a:off x="936679" y="3329"/>
          <a:ext cx="2138085" cy="82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SSE Outdoors is part of the County Council within the </a:t>
          </a:r>
          <a:r>
            <a:rPr lang="en-GB" sz="1200" kern="1200" dirty="0"/>
            <a:t>Education, Partnerships and Skills area of Children's services </a:t>
          </a:r>
          <a:endParaRPr lang="en-US" sz="1200" kern="1200" dirty="0">
            <a:latin typeface="Arial" panose="020B0604020202020204" pitchFamily="34" charset="0"/>
            <a:cs typeface="Arial" panose="020B0604020202020204" pitchFamily="34" charset="0"/>
          </a:endParaRPr>
        </a:p>
      </dsp:txBody>
      <dsp:txXfrm>
        <a:off x="936679" y="3329"/>
        <a:ext cx="2138085" cy="827140"/>
      </dsp:txXfrm>
    </dsp:sp>
    <dsp:sp modelId="{9B916FC9-2604-41DC-8284-4EF553E39F3F}">
      <dsp:nvSpPr>
        <dsp:cNvPr id="0" name=""/>
        <dsp:cNvSpPr/>
      </dsp:nvSpPr>
      <dsp:spPr>
        <a:xfrm>
          <a:off x="3414483" y="3329"/>
          <a:ext cx="827140" cy="82714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AFC26-DC00-400E-9480-8ED2F40ABCAE}">
      <dsp:nvSpPr>
        <dsp:cNvPr id="0" name=""/>
        <dsp:cNvSpPr/>
      </dsp:nvSpPr>
      <dsp:spPr>
        <a:xfrm>
          <a:off x="3588182" y="177028"/>
          <a:ext cx="479741" cy="479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39BAF51-C1CF-4C4B-B04D-82E0D059EFFE}">
      <dsp:nvSpPr>
        <dsp:cNvPr id="0" name=""/>
        <dsp:cNvSpPr/>
      </dsp:nvSpPr>
      <dsp:spPr>
        <a:xfrm>
          <a:off x="4418867" y="3329"/>
          <a:ext cx="1949687" cy="82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There are four centres: Kilve Court, Great Wood, The Outdoor Centre, &amp; Charterhouse</a:t>
          </a:r>
          <a:r>
            <a:rPr lang="en-US" sz="1200" kern="1200" dirty="0">
              <a:latin typeface="Arial" panose="020B0604020202020204" pitchFamily="34" charset="0"/>
              <a:cs typeface="Arial" panose="020B0604020202020204" pitchFamily="34" charset="0"/>
            </a:rPr>
            <a:t>​</a:t>
          </a:r>
        </a:p>
      </dsp:txBody>
      <dsp:txXfrm>
        <a:off x="4418867" y="3329"/>
        <a:ext cx="1949687" cy="827140"/>
      </dsp:txXfrm>
    </dsp:sp>
    <dsp:sp modelId="{0BE7EEB8-D3C1-421E-9B5C-2B98DF637A9E}">
      <dsp:nvSpPr>
        <dsp:cNvPr id="0" name=""/>
        <dsp:cNvSpPr/>
      </dsp:nvSpPr>
      <dsp:spPr>
        <a:xfrm>
          <a:off x="26494" y="1471338"/>
          <a:ext cx="827140" cy="82714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2D1C7D-002D-40CD-88CE-BC6DA1D65287}">
      <dsp:nvSpPr>
        <dsp:cNvPr id="0" name=""/>
        <dsp:cNvSpPr/>
      </dsp:nvSpPr>
      <dsp:spPr>
        <a:xfrm>
          <a:off x="200193" y="1645037"/>
          <a:ext cx="479741" cy="479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99F5EF3-83A0-4406-A805-EEC77E277E2D}">
      <dsp:nvSpPr>
        <dsp:cNvPr id="0" name=""/>
        <dsp:cNvSpPr/>
      </dsp:nvSpPr>
      <dsp:spPr>
        <a:xfrm>
          <a:off x="1030878" y="1471338"/>
          <a:ext cx="1949687" cy="82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Operating for over 60 years</a:t>
          </a:r>
          <a:r>
            <a:rPr lang="en-US" sz="1200" kern="1200" dirty="0">
              <a:latin typeface="Arial" panose="020B0604020202020204" pitchFamily="34" charset="0"/>
              <a:cs typeface="Arial" panose="020B0604020202020204" pitchFamily="34" charset="0"/>
            </a:rPr>
            <a:t>​</a:t>
          </a:r>
        </a:p>
      </dsp:txBody>
      <dsp:txXfrm>
        <a:off x="1030878" y="1471338"/>
        <a:ext cx="1949687" cy="827140"/>
      </dsp:txXfrm>
    </dsp:sp>
    <dsp:sp modelId="{30B0B749-DF7F-47F4-8A40-FBAAB532D5E7}">
      <dsp:nvSpPr>
        <dsp:cNvPr id="0" name=""/>
        <dsp:cNvSpPr/>
      </dsp:nvSpPr>
      <dsp:spPr>
        <a:xfrm>
          <a:off x="3320284" y="1471338"/>
          <a:ext cx="827140" cy="82714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039078-47F0-4910-948B-AFE83ACD2602}">
      <dsp:nvSpPr>
        <dsp:cNvPr id="0" name=""/>
        <dsp:cNvSpPr/>
      </dsp:nvSpPr>
      <dsp:spPr>
        <a:xfrm>
          <a:off x="3493983" y="1645037"/>
          <a:ext cx="479741" cy="479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0CFA97E-0A9C-45AF-865C-A721751245B5}">
      <dsp:nvSpPr>
        <dsp:cNvPr id="0" name=""/>
        <dsp:cNvSpPr/>
      </dsp:nvSpPr>
      <dsp:spPr>
        <a:xfrm>
          <a:off x="4324668" y="1471338"/>
          <a:ext cx="1949687" cy="82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latin typeface="Arial" panose="020B0604020202020204" pitchFamily="34" charset="0"/>
              <a:cs typeface="Arial" panose="020B0604020202020204" pitchFamily="34" charset="0"/>
            </a:rPr>
            <a:t>Great Wood is located in Ramscombe, at the foot of the Quantocks. </a:t>
          </a:r>
        </a:p>
      </dsp:txBody>
      <dsp:txXfrm>
        <a:off x="4324668" y="1471338"/>
        <a:ext cx="1949687" cy="827140"/>
      </dsp:txXfrm>
    </dsp:sp>
    <dsp:sp modelId="{B580F5E9-AF69-4881-994E-F1F9B089A2A9}">
      <dsp:nvSpPr>
        <dsp:cNvPr id="0" name=""/>
        <dsp:cNvSpPr/>
      </dsp:nvSpPr>
      <dsp:spPr>
        <a:xfrm>
          <a:off x="26494" y="2939347"/>
          <a:ext cx="827140" cy="82714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7DF8A-57A8-43E5-977B-840E9BCC99A8}">
      <dsp:nvSpPr>
        <dsp:cNvPr id="0" name=""/>
        <dsp:cNvSpPr/>
      </dsp:nvSpPr>
      <dsp:spPr>
        <a:xfrm>
          <a:off x="200193" y="3113046"/>
          <a:ext cx="479741" cy="4797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E91E8DA-16F0-4255-8691-E9A1F82AF91D}">
      <dsp:nvSpPr>
        <dsp:cNvPr id="0" name=""/>
        <dsp:cNvSpPr/>
      </dsp:nvSpPr>
      <dsp:spPr>
        <a:xfrm>
          <a:off x="1030878" y="2939347"/>
          <a:ext cx="1949687" cy="827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Providing residential courses, day courses, educational courses, conferences, DoE and much more… </a:t>
          </a:r>
          <a:r>
            <a:rPr lang="en-US" sz="1200" kern="1200" dirty="0">
              <a:latin typeface="Arial" panose="020B0604020202020204" pitchFamily="34" charset="0"/>
              <a:cs typeface="Arial" panose="020B0604020202020204" pitchFamily="34" charset="0"/>
            </a:rPr>
            <a:t>​</a:t>
          </a:r>
        </a:p>
      </dsp:txBody>
      <dsp:txXfrm>
        <a:off x="1030878" y="2939347"/>
        <a:ext cx="1949687" cy="8271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616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478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12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41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738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595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531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7737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816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925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46CE7D5-CF57-46EF-B807-FDD0502418D4}" type="datetimeFigureOut">
              <a:rPr lang="en-US" smtClean="0"/>
              <a:t>11/23/2023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230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46CE7D5-CF57-46EF-B807-FDD0502418D4}" type="datetimeFigureOut">
              <a:rPr lang="en-US" smtClean="0"/>
              <a:t>11/23/2023</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30EA680-D336-4FF7-8B7A-9848BB0A1C3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46688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1">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5671" y="644327"/>
            <a:ext cx="9299965" cy="4811366"/>
          </a:xfrm>
          <a:prstGeom prst="rect">
            <a:avLst/>
          </a:prstGeom>
          <a:gradFill>
            <a:gsLst>
              <a:gs pos="0">
                <a:schemeClr val="bg2">
                  <a:lumMod val="25000"/>
                </a:schemeClr>
              </a:gs>
              <a:gs pos="100000">
                <a:schemeClr val="bg2">
                  <a:lumMod val="2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237" y="967934"/>
            <a:ext cx="8673013" cy="4164964"/>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1408" y="1590734"/>
            <a:ext cx="7405874" cy="2520012"/>
          </a:xfrm>
          <a:solidFill>
            <a:schemeClr val="bg2"/>
          </a:solidFill>
        </p:spPr>
        <p:txBody>
          <a:bodyPr anchor="ctr">
            <a:normAutofit/>
          </a:bodyPr>
          <a:lstStyle/>
          <a:p>
            <a:r>
              <a:rPr lang="en-US" sz="6000" dirty="0">
                <a:solidFill>
                  <a:schemeClr val="tx2"/>
                </a:solidFill>
              </a:rPr>
              <a:t> </a:t>
            </a:r>
            <a:r>
              <a:rPr lang="en-US" sz="6000" dirty="0">
                <a:solidFill>
                  <a:schemeClr val="tx2"/>
                </a:solidFill>
                <a:latin typeface="Arial" panose="020B0604020202020204" pitchFamily="34" charset="0"/>
                <a:cs typeface="Arial" panose="020B0604020202020204" pitchFamily="34" charset="0"/>
              </a:rPr>
              <a:t>Great Wood</a:t>
            </a:r>
            <a:br>
              <a:rPr lang="en-US" sz="6000" dirty="0">
                <a:solidFill>
                  <a:schemeClr val="tx2"/>
                </a:solidFill>
                <a:latin typeface="Arial" panose="020B0604020202020204" pitchFamily="34" charset="0"/>
                <a:cs typeface="Arial" panose="020B0604020202020204" pitchFamily="34" charset="0"/>
              </a:rPr>
            </a:br>
            <a:r>
              <a:rPr lang="en-US" sz="1200" dirty="0">
                <a:solidFill>
                  <a:schemeClr val="accent6">
                    <a:lumMod val="75000"/>
                  </a:schemeClr>
                </a:solidFill>
                <a:latin typeface="Arial" panose="020B0604020202020204" pitchFamily="34" charset="0"/>
                <a:cs typeface="Arial" panose="020B0604020202020204" pitchFamily="34" charset="0"/>
              </a:rPr>
              <a:t>centre manager: </a:t>
            </a:r>
            <a:br>
              <a:rPr lang="en-US" sz="1200" dirty="0">
                <a:solidFill>
                  <a:schemeClr val="accent6">
                    <a:lumMod val="75000"/>
                  </a:schemeClr>
                </a:solidFill>
                <a:latin typeface="Arial" panose="020B0604020202020204" pitchFamily="34" charset="0"/>
                <a:cs typeface="Arial" panose="020B0604020202020204" pitchFamily="34" charset="0"/>
              </a:rPr>
            </a:br>
            <a:r>
              <a:rPr lang="en-US" sz="1200" dirty="0">
                <a:solidFill>
                  <a:schemeClr val="accent6">
                    <a:lumMod val="75000"/>
                  </a:schemeClr>
                </a:solidFill>
                <a:latin typeface="Arial" panose="020B0604020202020204" pitchFamily="34" charset="0"/>
                <a:cs typeface="Arial" panose="020B0604020202020204" pitchFamily="34" charset="0"/>
              </a:rPr>
              <a:t>Carly Kew</a:t>
            </a:r>
            <a:br>
              <a:rPr lang="en-US" sz="1100" dirty="0">
                <a:solidFill>
                  <a:schemeClr val="accent6">
                    <a:lumMod val="75000"/>
                  </a:schemeClr>
                </a:solidFill>
                <a:latin typeface="Arial" panose="020B0604020202020204" pitchFamily="34" charset="0"/>
                <a:cs typeface="Arial" panose="020B0604020202020204" pitchFamily="34" charset="0"/>
              </a:rPr>
            </a:br>
            <a:r>
              <a:rPr lang="en-US" sz="1100" dirty="0">
                <a:solidFill>
                  <a:schemeClr val="accent6">
                    <a:lumMod val="75000"/>
                  </a:schemeClr>
                </a:solidFill>
                <a:latin typeface="Arial" panose="020B0604020202020204" pitchFamily="34" charset="0"/>
                <a:cs typeface="Arial" panose="020B0604020202020204" pitchFamily="34" charset="0"/>
              </a:rPr>
              <a:t>centre Chaplain: Patrick weld </a:t>
            </a:r>
            <a:endParaRPr lang="en-US" sz="6000" dirty="0">
              <a:solidFill>
                <a:schemeClr val="accent6">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17779" y="4427183"/>
            <a:ext cx="7379502" cy="522928"/>
          </a:xfrm>
        </p:spPr>
        <p:txBody>
          <a:bodyPr>
            <a:normAutofit/>
          </a:bodyPr>
          <a:lstStyle/>
          <a:p>
            <a:r>
              <a:rPr lang="en-US" dirty="0">
                <a:solidFill>
                  <a:schemeClr val="accent6">
                    <a:lumMod val="75000"/>
                  </a:schemeClr>
                </a:solidFill>
                <a:latin typeface="Arial" panose="020B0604020202020204" pitchFamily="34" charset="0"/>
                <a:cs typeface="Arial" panose="020B0604020202020204" pitchFamily="34" charset="0"/>
              </a:rPr>
              <a:t>SSE Outdoors</a:t>
            </a: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810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F71C9FC-46F6-4619-9096-2F9F4833E87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C1AF-883A-4788-95A0-B38A855371BB}"/>
              </a:ext>
            </a:extLst>
          </p:cNvPr>
          <p:cNvSpPr>
            <a:spLocks noGrp="1"/>
          </p:cNvSpPr>
          <p:nvPr>
            <p:ph type="title"/>
          </p:nvPr>
        </p:nvSpPr>
        <p:spPr>
          <a:xfrm>
            <a:off x="1451580" y="804520"/>
            <a:ext cx="3530157" cy="1049235"/>
          </a:xfrm>
        </p:spPr>
        <p:txBody>
          <a:bodyPr>
            <a:normAutofit/>
          </a:bodyPr>
          <a:lstStyle/>
          <a:p>
            <a:r>
              <a:rPr lang="en-GB" dirty="0">
                <a:solidFill>
                  <a:schemeClr val="accent6">
                    <a:lumMod val="75000"/>
                  </a:schemeClr>
                </a:solidFill>
                <a:latin typeface="Arial" panose="020B0604020202020204" pitchFamily="34" charset="0"/>
                <a:cs typeface="Arial" panose="020B0604020202020204" pitchFamily="34" charset="0"/>
              </a:rPr>
              <a:t>Activities </a:t>
            </a:r>
          </a:p>
        </p:txBody>
      </p:sp>
      <p:sp>
        <p:nvSpPr>
          <p:cNvPr id="5135" name="Content Placeholder 2">
            <a:extLst>
              <a:ext uri="{FF2B5EF4-FFF2-40B4-BE49-F238E27FC236}">
                <a16:creationId xmlns:a16="http://schemas.microsoft.com/office/drawing/2014/main" id="{05923227-34F9-4ABB-AB1F-1618BF4C873E}"/>
              </a:ext>
            </a:extLst>
          </p:cNvPr>
          <p:cNvSpPr>
            <a:spLocks noGrp="1"/>
          </p:cNvSpPr>
          <p:nvPr>
            <p:ph idx="1"/>
          </p:nvPr>
        </p:nvSpPr>
        <p:spPr>
          <a:xfrm>
            <a:off x="286247" y="1574358"/>
            <a:ext cx="5010158" cy="3891987"/>
          </a:xfrm>
        </p:spPr>
        <p:txBody>
          <a:bodyPr numCol="3">
            <a:normAutofit/>
          </a:bodyPr>
          <a:lstStyle/>
          <a:p>
            <a:pPr fontAlgn="base">
              <a:lnSpc>
                <a:spcPct val="110000"/>
              </a:lnSpc>
              <a:buClr>
                <a:schemeClr val="accent6">
                  <a:lumMod val="75000"/>
                </a:schemeClr>
              </a:buClr>
              <a:buFont typeface="Wingdings" panose="05000000000000000000" pitchFamily="2" charset="2"/>
              <a:buChar char="§"/>
            </a:pPr>
            <a:r>
              <a:rPr lang="en-US" sz="1400" b="1" dirty="0">
                <a:latin typeface="Arial" panose="020B0604020202020204" pitchFamily="34" charset="0"/>
                <a:cs typeface="Arial" panose="020B0604020202020204" pitchFamily="34" charset="0"/>
              </a:rPr>
              <a:t>ORIENTEERING</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DAM BUILDING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SHELTER BUILDING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CAMP FIRE</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WOOD COLLECTING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ARCHERY</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JUMBLIES</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NIGHT LINE</a:t>
            </a:r>
            <a:r>
              <a:rPr lang="en-US" sz="1400" dirty="0">
                <a:latin typeface="Arial" panose="020B0604020202020204" pitchFamily="34" charset="0"/>
                <a:cs typeface="Arial" panose="020B0604020202020204" pitchFamily="34" charset="0"/>
              </a:rPr>
              <a:t>​</a:t>
            </a:r>
          </a:p>
          <a:p>
            <a:pPr marL="0" indent="0" fontAlgn="base">
              <a:lnSpc>
                <a:spcPct val="110000"/>
              </a:lnSpc>
              <a:buClr>
                <a:schemeClr val="accent6">
                  <a:lumMod val="75000"/>
                </a:schemeClr>
              </a:buClr>
              <a:buNone/>
            </a:pPr>
            <a:endParaRPr lang="en-US" sz="1000"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QUANTOCK ADVENTURE</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NIGHT WALK</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SWIMMING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TEAM CHALLENGES</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TRACKING &amp; TRAILING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BEACH VISIT</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STREAM STUDY</a:t>
            </a:r>
            <a:r>
              <a:rPr lang="en-US" sz="1400" dirty="0">
                <a:latin typeface="Arial" panose="020B0604020202020204" pitchFamily="34" charset="0"/>
                <a:cs typeface="Arial" panose="020B0604020202020204" pitchFamily="34" charset="0"/>
              </a:rPr>
              <a:t>​</a:t>
            </a:r>
          </a:p>
          <a:p>
            <a:pPr marL="0" indent="0" fontAlgn="base">
              <a:lnSpc>
                <a:spcPct val="110000"/>
              </a:lnSpc>
              <a:buClr>
                <a:schemeClr val="accent6">
                  <a:lumMod val="75000"/>
                </a:schemeClr>
              </a:buClr>
              <a:buNone/>
            </a:pPr>
            <a:endParaRPr lang="en-GB" sz="1400" b="1"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ROCKET DESIGN </a:t>
            </a:r>
            <a:endParaRPr lang="en-US" sz="1400"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100" b="1" dirty="0">
                <a:latin typeface="Arial" panose="020B0604020202020204" pitchFamily="34" charset="0"/>
                <a:cs typeface="Arial" panose="020B0604020202020204" pitchFamily="34" charset="0"/>
              </a:rPr>
              <a:t>ENVIRONMENTAL </a:t>
            </a:r>
            <a:r>
              <a:rPr lang="en-GB" sz="1400" b="1" dirty="0">
                <a:latin typeface="Arial" panose="020B0604020202020204" pitchFamily="34" charset="0"/>
                <a:cs typeface="Arial" panose="020B0604020202020204" pitchFamily="34" charset="0"/>
              </a:rPr>
              <a:t>ART</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DUCK RACING</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ONE MATCH CHALLENGE</a:t>
            </a:r>
            <a:r>
              <a:rPr lang="en-US"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BINGO</a:t>
            </a:r>
            <a:r>
              <a:rPr lang="en-GB" sz="14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ROCKET LAUNCHING</a:t>
            </a:r>
          </a:p>
          <a:p>
            <a:pPr fontAlgn="base">
              <a:lnSpc>
                <a:spcPct val="110000"/>
              </a:lnSpc>
              <a:buClr>
                <a:schemeClr val="accent6">
                  <a:lumMod val="75000"/>
                </a:schemeClr>
              </a:buClr>
              <a:buFont typeface="Wingdings" panose="05000000000000000000" pitchFamily="2" charset="2"/>
              <a:buChar char="§"/>
            </a:pPr>
            <a:r>
              <a:rPr lang="en-GB" sz="1400" b="1" dirty="0">
                <a:latin typeface="Arial" panose="020B0604020202020204" pitchFamily="34" charset="0"/>
                <a:cs typeface="Arial" panose="020B0604020202020204" pitchFamily="34" charset="0"/>
              </a:rPr>
              <a:t>BOULDERING</a:t>
            </a:r>
          </a:p>
          <a:p>
            <a:pPr>
              <a:lnSpc>
                <a:spcPct val="110000"/>
              </a:lnSpc>
              <a:buClr>
                <a:schemeClr val="accent6">
                  <a:lumMod val="75000"/>
                </a:schemeClr>
              </a:buClr>
              <a:buFont typeface="Wingdings" panose="05000000000000000000" pitchFamily="2" charset="2"/>
              <a:buChar char="§"/>
            </a:pPr>
            <a:endParaRPr lang="en-GB" sz="1000" dirty="0"/>
          </a:p>
        </p:txBody>
      </p:sp>
      <p:grpSp>
        <p:nvGrpSpPr>
          <p:cNvPr id="149" name="Group 148">
            <a:extLst>
              <a:ext uri="{FF2B5EF4-FFF2-40B4-BE49-F238E27FC236}">
                <a16:creationId xmlns:a16="http://schemas.microsoft.com/office/drawing/2014/main" id="{20F9F3EA-0CE0-4032-A7AC-1E598CE6CB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5138" name="Rectangle 149">
              <a:extLst>
                <a:ext uri="{FF2B5EF4-FFF2-40B4-BE49-F238E27FC236}">
                  <a16:creationId xmlns:a16="http://schemas.microsoft.com/office/drawing/2014/main" id="{FDED709F-497E-481D-BEF8-FE7007686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9" name="Rectangle 150">
              <a:extLst>
                <a:ext uri="{FF2B5EF4-FFF2-40B4-BE49-F238E27FC236}">
                  <a16:creationId xmlns:a16="http://schemas.microsoft.com/office/drawing/2014/main" id="{9799739B-B220-46C3-911A-8B6D205B3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2" name="Picture 2">
            <a:extLst>
              <a:ext uri="{FF2B5EF4-FFF2-40B4-BE49-F238E27FC236}">
                <a16:creationId xmlns:a16="http://schemas.microsoft.com/office/drawing/2014/main" id="{A5F98AD9-4D08-48BC-9447-B4B775F0E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2" r="28046" b="2"/>
          <a:stretch/>
        </p:blipFill>
        <p:spPr bwMode="auto">
          <a:xfrm>
            <a:off x="6094411" y="1116346"/>
            <a:ext cx="2328669" cy="38651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5D4A90A-93C2-4FD5-BBE2-A5E44F7EDD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736" r="3234" b="4"/>
          <a:stretch/>
        </p:blipFill>
        <p:spPr bwMode="auto">
          <a:xfrm>
            <a:off x="8586806" y="1116346"/>
            <a:ext cx="2328670" cy="22098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CCFE2A6F-9B03-4006-B648-E82943F7AE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616" r="-6" b="4569"/>
          <a:stretch/>
        </p:blipFill>
        <p:spPr bwMode="auto">
          <a:xfrm>
            <a:off x="8583174" y="3498997"/>
            <a:ext cx="2332303" cy="148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39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7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D165CBCD-FFC7-4903-914F-9D0B8A4DBAC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9749" r="-1" b="10743"/>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20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8201" name="Rectangle 7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05F0CE7-39CB-4717-BC5F-7264C7876269}"/>
              </a:ext>
            </a:extLst>
          </p:cNvPr>
          <p:cNvSpPr>
            <a:spLocks noGrp="1"/>
          </p:cNvSpPr>
          <p:nvPr>
            <p:ph type="title"/>
          </p:nvPr>
        </p:nvSpPr>
        <p:spPr>
          <a:xfrm>
            <a:off x="1130271" y="1193800"/>
            <a:ext cx="3193050" cy="4699000"/>
          </a:xfrm>
        </p:spPr>
        <p:txBody>
          <a:bodyPr anchor="ctr">
            <a:normAutofit/>
          </a:bodyPr>
          <a:lstStyle/>
          <a:p>
            <a:r>
              <a:rPr lang="en-GB" dirty="0">
                <a:solidFill>
                  <a:schemeClr val="accent6">
                    <a:lumMod val="75000"/>
                  </a:schemeClr>
                </a:solidFill>
                <a:latin typeface="Arial" panose="020B0604020202020204" pitchFamily="34" charset="0"/>
                <a:cs typeface="Arial" panose="020B0604020202020204" pitchFamily="34" charset="0"/>
              </a:rPr>
              <a:t>A typical day</a:t>
            </a:r>
          </a:p>
        </p:txBody>
      </p:sp>
      <p:cxnSp>
        <p:nvCxnSpPr>
          <p:cNvPr id="8202" name="Straight Connector 7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64F196-385F-43AC-A651-E7F51BB4869D}"/>
              </a:ext>
            </a:extLst>
          </p:cNvPr>
          <p:cNvSpPr>
            <a:spLocks noGrp="1"/>
          </p:cNvSpPr>
          <p:nvPr>
            <p:ph idx="1"/>
          </p:nvPr>
        </p:nvSpPr>
        <p:spPr>
          <a:xfrm>
            <a:off x="4976636" y="1193800"/>
            <a:ext cx="6085091" cy="4699000"/>
          </a:xfrm>
        </p:spPr>
        <p:txBody>
          <a:bodyPr anchor="ctr">
            <a:normAutofit/>
          </a:bodyPr>
          <a:lstStyle/>
          <a:p>
            <a:pPr fontAlgn="base">
              <a:lnSpc>
                <a:spcPct val="110000"/>
              </a:lnSpc>
              <a:buClr>
                <a:schemeClr val="accent6">
                  <a:lumMod val="75000"/>
                </a:schemeClr>
              </a:buClr>
              <a:buFont typeface="Wingdings" panose="05000000000000000000" pitchFamily="2" charset="2"/>
              <a:buChar char="§"/>
            </a:pPr>
            <a:r>
              <a:rPr lang="en-GB" sz="1700" b="1" dirty="0">
                <a:solidFill>
                  <a:schemeClr val="accent6"/>
                </a:solidFill>
                <a:latin typeface="Arial" panose="020B0604020202020204" pitchFamily="34" charset="0"/>
                <a:cs typeface="Arial" panose="020B0604020202020204" pitchFamily="34" charset="0"/>
              </a:rPr>
              <a:t>ARRIVAL DAY  </a:t>
            </a:r>
            <a:r>
              <a:rPr lang="en-US" sz="1700" dirty="0">
                <a:solidFill>
                  <a:schemeClr val="accent6"/>
                </a:solidFill>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700" dirty="0">
                <a:latin typeface="Arial" panose="020B0604020202020204" pitchFamily="34" charset="0"/>
                <a:cs typeface="Arial" panose="020B0604020202020204" pitchFamily="34" charset="0"/>
              </a:rPr>
              <a:t>Arrive, unpack, settle in, welcome talk and a fire drill. </a:t>
            </a:r>
            <a:r>
              <a:rPr lang="en-US" sz="17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endParaRPr lang="en-GB" sz="1700"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700" b="1" dirty="0">
                <a:solidFill>
                  <a:schemeClr val="accent6"/>
                </a:solidFill>
                <a:latin typeface="Arial" panose="020B0604020202020204" pitchFamily="34" charset="0"/>
                <a:cs typeface="Arial" panose="020B0604020202020204" pitchFamily="34" charset="0"/>
              </a:rPr>
              <a:t>DURING YOUR STAY  </a:t>
            </a:r>
            <a:r>
              <a:rPr lang="en-US" sz="1700" dirty="0">
                <a:solidFill>
                  <a:schemeClr val="accent6"/>
                </a:solidFill>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700" dirty="0">
                <a:latin typeface="Arial"/>
                <a:cs typeface="Arial"/>
              </a:rPr>
              <a:t>Wake up around 7:45am, breakfast is at 8:30am, morning activities, lunch, afternoon activities, evening meal, evening activities, bedtime. There are break times in the morning and afternoon.</a:t>
            </a:r>
            <a:r>
              <a:rPr lang="en-US" sz="1700" dirty="0">
                <a:latin typeface="Arial"/>
                <a:cs typeface="Arial"/>
              </a:rPr>
              <a:t>​</a:t>
            </a:r>
          </a:p>
          <a:p>
            <a:pPr fontAlgn="base">
              <a:lnSpc>
                <a:spcPct val="110000"/>
              </a:lnSpc>
              <a:buClr>
                <a:schemeClr val="accent6">
                  <a:lumMod val="75000"/>
                </a:schemeClr>
              </a:buClr>
              <a:buFont typeface="Wingdings" panose="05000000000000000000" pitchFamily="2" charset="2"/>
              <a:buChar char="§"/>
            </a:pPr>
            <a:endParaRPr lang="en-GB" sz="1700"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700" b="1" dirty="0">
                <a:solidFill>
                  <a:schemeClr val="accent6"/>
                </a:solidFill>
                <a:latin typeface="Arial" panose="020B0604020202020204" pitchFamily="34" charset="0"/>
                <a:cs typeface="Arial" panose="020B0604020202020204" pitchFamily="34" charset="0"/>
              </a:rPr>
              <a:t>DEPARTURE DAY </a:t>
            </a:r>
            <a:r>
              <a:rPr lang="en-US" sz="1700" dirty="0">
                <a:solidFill>
                  <a:schemeClr val="accent6"/>
                </a:solidFill>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700" dirty="0">
                <a:latin typeface="Arial" panose="020B0604020202020204" pitchFamily="34" charset="0"/>
                <a:cs typeface="Arial" panose="020B0604020202020204" pitchFamily="34" charset="0"/>
              </a:rPr>
              <a:t>Wake up and pack, move bags out of cabins, </a:t>
            </a:r>
            <a:r>
              <a:rPr lang="en-US" sz="1700" dirty="0">
                <a:latin typeface="Arial" panose="020B0604020202020204" pitchFamily="34" charset="0"/>
                <a:cs typeface="Arial" panose="020B0604020202020204" pitchFamily="34" charset="0"/>
              </a:rPr>
              <a:t>​</a:t>
            </a:r>
            <a:r>
              <a:rPr lang="en-GB" sz="1700" dirty="0">
                <a:latin typeface="Arial" panose="020B0604020202020204" pitchFamily="34" charset="0"/>
                <a:cs typeface="Arial" panose="020B0604020202020204" pitchFamily="34" charset="0"/>
              </a:rPr>
              <a:t>breakfast, last activity, lunch, goodbyes and depart.</a:t>
            </a:r>
            <a:r>
              <a:rPr lang="en-US" sz="1700" dirty="0">
                <a:latin typeface="Arial" panose="020B0604020202020204" pitchFamily="34" charset="0"/>
                <a:cs typeface="Arial" panose="020B0604020202020204" pitchFamily="34" charset="0"/>
              </a:rPr>
              <a:t>​</a:t>
            </a:r>
          </a:p>
          <a:p>
            <a:pPr>
              <a:lnSpc>
                <a:spcPct val="110000"/>
              </a:lnSpc>
              <a:buClr>
                <a:schemeClr val="accent6">
                  <a:lumMod val="75000"/>
                </a:schemeClr>
              </a:buClr>
              <a:buFont typeface="Wingdings" panose="05000000000000000000" pitchFamily="2" charset="2"/>
              <a:buChar char="§"/>
            </a:pPr>
            <a:endParaRPr lang="en-GB" sz="1700" dirty="0"/>
          </a:p>
        </p:txBody>
      </p:sp>
      <p:sp>
        <p:nvSpPr>
          <p:cNvPr id="820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298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70F3-5135-42F8-B6BE-B9E7FF76122C}"/>
              </a:ext>
            </a:extLst>
          </p:cNvPr>
          <p:cNvSpPr>
            <a:spLocks noGrp="1"/>
          </p:cNvSpPr>
          <p:nvPr>
            <p:ph type="title"/>
          </p:nvPr>
        </p:nvSpPr>
        <p:spPr>
          <a:xfrm>
            <a:off x="261135" y="501048"/>
            <a:ext cx="5550355" cy="1049235"/>
          </a:xfrm>
        </p:spPr>
        <p:txBody>
          <a:bodyPr>
            <a:normAutofit/>
          </a:bodyPr>
          <a:lstStyle/>
          <a:p>
            <a:r>
              <a:rPr lang="en-GB" dirty="0">
                <a:solidFill>
                  <a:schemeClr val="accent6">
                    <a:lumMod val="60000"/>
                    <a:lumOff val="40000"/>
                  </a:schemeClr>
                </a:solidFill>
                <a:latin typeface="Arial" panose="020B0604020202020204" pitchFamily="34" charset="0"/>
                <a:cs typeface="Arial" panose="020B0604020202020204" pitchFamily="34" charset="0"/>
              </a:rPr>
              <a:t>Helpful packing tips</a:t>
            </a:r>
          </a:p>
        </p:txBody>
      </p:sp>
      <p:sp>
        <p:nvSpPr>
          <p:cNvPr id="3" name="Content Placeholder 2">
            <a:extLst>
              <a:ext uri="{FF2B5EF4-FFF2-40B4-BE49-F238E27FC236}">
                <a16:creationId xmlns:a16="http://schemas.microsoft.com/office/drawing/2014/main" id="{C69C8D48-9B41-4834-BA75-0438D46F8F4F}"/>
              </a:ext>
            </a:extLst>
          </p:cNvPr>
          <p:cNvSpPr>
            <a:spLocks noGrp="1"/>
          </p:cNvSpPr>
          <p:nvPr>
            <p:ph idx="1"/>
          </p:nvPr>
        </p:nvSpPr>
        <p:spPr>
          <a:xfrm>
            <a:off x="500332" y="1550283"/>
            <a:ext cx="6501603" cy="4307456"/>
          </a:xfrm>
        </p:spPr>
        <p:txBody>
          <a:bodyPr>
            <a:normAutofit/>
          </a:bodyPr>
          <a:lstStyle/>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You should be packing or own bag or at least helping!</a:t>
            </a:r>
            <a:r>
              <a:rPr lang="en-GB" sz="1600" dirty="0">
                <a:latin typeface="Arial" panose="020B0604020202020204" pitchFamily="34" charset="0"/>
                <a:cs typeface="Arial" panose="020B0604020202020204" pitchFamily="34" charset="0"/>
              </a:rPr>
              <a:t>– when you pack your own bag to go home, you will be brilliant at it!</a:t>
            </a:r>
          </a:p>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Make sure you have your names in all your clothes &amp; footwear </a:t>
            </a:r>
            <a:r>
              <a:rPr lang="en-GB" sz="1600" dirty="0">
                <a:latin typeface="Arial" panose="020B0604020202020204" pitchFamily="34" charset="0"/>
                <a:cs typeface="Arial" panose="020B0604020202020204" pitchFamily="34" charset="0"/>
              </a:rPr>
              <a:t>– this will help when you are packing, to come home</a:t>
            </a:r>
          </a:p>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Only pack clothes that are ok to get wet &amp; muddy </a:t>
            </a:r>
            <a:r>
              <a:rPr lang="en-GB" sz="1600" dirty="0">
                <a:latin typeface="Arial" panose="020B0604020202020204" pitchFamily="34" charset="0"/>
                <a:cs typeface="Arial" panose="020B0604020202020204" pitchFamily="34" charset="0"/>
              </a:rPr>
              <a:t>– we don’t care if its old or a bit too small for you. We want you to enjoy yourself and not worry about your clothes or shoes!</a:t>
            </a:r>
          </a:p>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Do not pack any electrical items </a:t>
            </a:r>
            <a:r>
              <a:rPr lang="en-GB" sz="1600" dirty="0">
                <a:latin typeface="Arial" panose="020B0604020202020204" pitchFamily="34" charset="0"/>
                <a:cs typeface="Arial" panose="020B0604020202020204" pitchFamily="34" charset="0"/>
              </a:rPr>
              <a:t>– you will be so busy; you won't have time for them anyway</a:t>
            </a:r>
          </a:p>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Lip balm, sunscreen, drinks bottle, book, pocket money, torch &amp;</a:t>
            </a:r>
            <a:r>
              <a:rPr lang="en-US" sz="1600" dirty="0">
                <a:solidFill>
                  <a:schemeClr val="accent6">
                    <a:lumMod val="75000"/>
                  </a:schemeClr>
                </a:solidFill>
                <a:latin typeface="Arial" panose="020B0604020202020204" pitchFamily="34" charset="0"/>
                <a:cs typeface="Arial" panose="020B0604020202020204" pitchFamily="34" charset="0"/>
              </a:rPr>
              <a:t>​ </a:t>
            </a:r>
            <a:r>
              <a:rPr lang="en-GB" sz="1600" dirty="0">
                <a:solidFill>
                  <a:schemeClr val="accent6">
                    <a:lumMod val="75000"/>
                  </a:schemeClr>
                </a:solidFill>
                <a:latin typeface="Arial" panose="020B0604020202020204" pitchFamily="34" charset="0"/>
                <a:cs typeface="Arial" panose="020B0604020202020204" pitchFamily="34" charset="0"/>
              </a:rPr>
              <a:t>cuddly toy </a:t>
            </a:r>
            <a:r>
              <a:rPr lang="en-GB" sz="1600" dirty="0">
                <a:latin typeface="Arial" panose="020B0604020202020204" pitchFamily="34" charset="0"/>
                <a:cs typeface="Arial" panose="020B0604020202020204" pitchFamily="34" charset="0"/>
              </a:rPr>
              <a:t>– all recommended items to pack.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600" dirty="0">
                <a:solidFill>
                  <a:schemeClr val="accent6">
                    <a:lumMod val="75000"/>
                  </a:schemeClr>
                </a:solidFill>
                <a:latin typeface="Arial" panose="020B0604020202020204" pitchFamily="34" charset="0"/>
                <a:cs typeface="Arial" panose="020B0604020202020204" pitchFamily="34" charset="0"/>
              </a:rPr>
              <a:t>A black bin bag </a:t>
            </a:r>
            <a:r>
              <a:rPr lang="en-GB" sz="1600" dirty="0">
                <a:latin typeface="Arial" panose="020B0604020202020204" pitchFamily="34" charset="0"/>
                <a:cs typeface="Arial" panose="020B0604020202020204" pitchFamily="34" charset="0"/>
              </a:rPr>
              <a:t>– to put your wet muddy clothes in</a:t>
            </a:r>
          </a:p>
          <a:p>
            <a:pPr marL="0" indent="0" fontAlgn="base">
              <a:lnSpc>
                <a:spcPct val="110000"/>
              </a:lnSpc>
              <a:buClr>
                <a:schemeClr val="accent6">
                  <a:lumMod val="75000"/>
                </a:schemeClr>
              </a:buClr>
              <a:buNone/>
            </a:pPr>
            <a:endParaRPr lang="en-US" sz="1600" dirty="0">
              <a:solidFill>
                <a:srgbClr val="FFC000"/>
              </a:solidFill>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769327C3-57D4-41AD-9B8F-3F37DAED41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81" r="10082" b="-3"/>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8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162" name="Rectangle 70">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6163" name="Picture 72">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6164" name="Straight Connector 74">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E8D773-0355-40EA-9C9B-5467ABBA6890}"/>
              </a:ext>
            </a:extLst>
          </p:cNvPr>
          <p:cNvSpPr>
            <a:spLocks noGrp="1"/>
          </p:cNvSpPr>
          <p:nvPr>
            <p:ph type="title"/>
          </p:nvPr>
        </p:nvSpPr>
        <p:spPr>
          <a:xfrm>
            <a:off x="6579647" y="967166"/>
            <a:ext cx="4162489" cy="2466839"/>
          </a:xfrm>
        </p:spPr>
        <p:txBody>
          <a:bodyPr vert="horz" lIns="91440" tIns="45720" rIns="91440" bIns="0" rtlCol="0" anchor="b">
            <a:normAutofit/>
          </a:bodyPr>
          <a:lstStyle/>
          <a:p>
            <a:r>
              <a:rPr lang="en-US" sz="4800" dirty="0">
                <a:solidFill>
                  <a:schemeClr val="accent6">
                    <a:lumMod val="75000"/>
                  </a:schemeClr>
                </a:solidFill>
                <a:latin typeface="Arial" panose="020B0604020202020204" pitchFamily="34" charset="0"/>
                <a:cs typeface="Arial" panose="020B0604020202020204" pitchFamily="34" charset="0"/>
              </a:rPr>
              <a:t>Thank you for your time</a:t>
            </a:r>
          </a:p>
        </p:txBody>
      </p:sp>
      <p:sp>
        <p:nvSpPr>
          <p:cNvPr id="3" name="Content Placeholder 2">
            <a:extLst>
              <a:ext uri="{FF2B5EF4-FFF2-40B4-BE49-F238E27FC236}">
                <a16:creationId xmlns:a16="http://schemas.microsoft.com/office/drawing/2014/main" id="{D85FB723-4564-4AC6-8E4C-F40B853A8948}"/>
              </a:ext>
            </a:extLst>
          </p:cNvPr>
          <p:cNvSpPr>
            <a:spLocks noGrp="1"/>
          </p:cNvSpPr>
          <p:nvPr>
            <p:ph idx="1"/>
          </p:nvPr>
        </p:nvSpPr>
        <p:spPr>
          <a:xfrm>
            <a:off x="6575111" y="3448294"/>
            <a:ext cx="4167026" cy="1687441"/>
          </a:xfrm>
        </p:spPr>
        <p:txBody>
          <a:bodyPr vert="horz" lIns="91440" tIns="91440" rIns="91440" bIns="91440" rtlCol="0">
            <a:normAutofit/>
          </a:bodyPr>
          <a:lstStyle/>
          <a:p>
            <a:pPr marL="0" indent="0" algn="ctr">
              <a:buNone/>
            </a:pPr>
            <a:r>
              <a:rPr lang="en-US" sz="1600" cap="all" dirty="0">
                <a:latin typeface="Arial" panose="020B0604020202020204" pitchFamily="34" charset="0"/>
                <a:cs typeface="Arial" panose="020B0604020202020204" pitchFamily="34" charset="0"/>
              </a:rPr>
              <a:t>Any questions?</a:t>
            </a:r>
          </a:p>
        </p:txBody>
      </p:sp>
      <p:pic>
        <p:nvPicPr>
          <p:cNvPr id="6146" name="Picture 2" descr="Icon&#10;&#10;Description automatically generated">
            <a:extLst>
              <a:ext uri="{FF2B5EF4-FFF2-40B4-BE49-F238E27FC236}">
                <a16:creationId xmlns:a16="http://schemas.microsoft.com/office/drawing/2014/main" id="{DA038D13-1546-437E-9D90-DA7BCDBC56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9780" y="805583"/>
            <a:ext cx="4520939" cy="466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0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6697-DADC-45E3-92B8-9A86E8E27B2E}"/>
              </a:ext>
            </a:extLst>
          </p:cNvPr>
          <p:cNvSpPr>
            <a:spLocks noGrp="1"/>
          </p:cNvSpPr>
          <p:nvPr>
            <p:ph type="title"/>
          </p:nvPr>
        </p:nvSpPr>
        <p:spPr>
          <a:xfrm>
            <a:off x="1451580" y="804520"/>
            <a:ext cx="3530157" cy="1049235"/>
          </a:xfrm>
        </p:spPr>
        <p:txBody>
          <a:bodyPr>
            <a:normAutofit/>
          </a:bodyPr>
          <a:lstStyle/>
          <a:p>
            <a:r>
              <a:rPr lang="en-GB" dirty="0">
                <a:solidFill>
                  <a:schemeClr val="accent6">
                    <a:lumMod val="75000"/>
                  </a:schemeClr>
                </a:solidFill>
                <a:latin typeface="Arial" panose="020B0604020202020204" pitchFamily="34" charset="0"/>
                <a:cs typeface="Arial" panose="020B0604020202020204" pitchFamily="34" charset="0"/>
              </a:rPr>
              <a:t>Welcome to great wood</a:t>
            </a:r>
          </a:p>
        </p:txBody>
      </p:sp>
      <p:grpSp>
        <p:nvGrpSpPr>
          <p:cNvPr id="2054" name="Group 74">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76" name="Rectangle 75">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5" name="Rectangle 76">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99DA1A27-D8C7-4C42-9996-C39D91B6CE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934" y="2313829"/>
            <a:ext cx="3576910" cy="2475529"/>
          </a:xfrm>
          <a:prstGeom prst="rect">
            <a:avLst/>
          </a:prstGeom>
          <a:noFill/>
          <a:extLst>
            <a:ext uri="{909E8E84-426E-40DD-AFC4-6F175D3DCCD1}">
              <a14:hiddenFill xmlns:a14="http://schemas.microsoft.com/office/drawing/2010/main">
                <a:solidFill>
                  <a:srgbClr val="FFFFFF"/>
                </a:solidFill>
              </a14:hiddenFill>
            </a:ext>
          </a:extLst>
        </p:spPr>
      </p:pic>
      <p:pic>
        <p:nvPicPr>
          <p:cNvPr id="18" name="Content Placeholder 17">
            <a:extLst>
              <a:ext uri="{FF2B5EF4-FFF2-40B4-BE49-F238E27FC236}">
                <a16:creationId xmlns:a16="http://schemas.microsoft.com/office/drawing/2014/main" id="{989D9088-73F1-4450-A48F-68099422417C}"/>
              </a:ext>
              <a:ext uri="{C183D7F6-B498-43B3-948B-1728B52AA6E4}">
                <adec:decorative xmlns:adec="http://schemas.microsoft.com/office/drawing/2017/decorative" val="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897430" y="954657"/>
            <a:ext cx="5253649" cy="4261449"/>
          </a:xfrm>
        </p:spPr>
      </p:pic>
    </p:spTree>
    <p:extLst>
      <p:ext uri="{BB962C8B-B14F-4D97-AF65-F5344CB8AC3E}">
        <p14:creationId xmlns:p14="http://schemas.microsoft.com/office/powerpoint/2010/main" val="40383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5FEA-11E2-4AA2-BBCA-33652CAB4FA3}"/>
              </a:ext>
            </a:extLst>
          </p:cNvPr>
          <p:cNvSpPr>
            <a:spLocks noGrp="1"/>
          </p:cNvSpPr>
          <p:nvPr>
            <p:ph type="title"/>
          </p:nvPr>
        </p:nvSpPr>
        <p:spPr>
          <a:xfrm>
            <a:off x="1451580" y="804520"/>
            <a:ext cx="5550355" cy="1049235"/>
          </a:xfrm>
        </p:spPr>
        <p:txBody>
          <a:bodyPr>
            <a:normAutofit/>
          </a:bodyPr>
          <a:lstStyle/>
          <a:p>
            <a:r>
              <a:rPr lang="en-GB" dirty="0">
                <a:solidFill>
                  <a:schemeClr val="accent6">
                    <a:lumMod val="75000"/>
                  </a:schemeClr>
                </a:solidFill>
                <a:latin typeface="Arial" panose="020B0604020202020204" pitchFamily="34" charset="0"/>
                <a:cs typeface="Arial" panose="020B0604020202020204" pitchFamily="34" charset="0"/>
              </a:rPr>
              <a:t>SSE Outdoors</a:t>
            </a:r>
          </a:p>
        </p:txBody>
      </p:sp>
      <p:grpSp>
        <p:nvGrpSpPr>
          <p:cNvPr id="13324" name="Group 72">
            <a:extLst>
              <a:ext uri="{FF2B5EF4-FFF2-40B4-BE49-F238E27FC236}">
                <a16:creationId xmlns:a16="http://schemas.microsoft.com/office/drawing/2014/main" id="{072F63BA-7537-485F-BFCA-EA001ED446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3325" name="Rectangle 73">
              <a:extLst>
                <a:ext uri="{FF2B5EF4-FFF2-40B4-BE49-F238E27FC236}">
                  <a16:creationId xmlns:a16="http://schemas.microsoft.com/office/drawing/2014/main" id="{848929BF-8F78-4421-A0CA-BC72A335B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6" name="Rectangle 74">
              <a:extLst>
                <a:ext uri="{FF2B5EF4-FFF2-40B4-BE49-F238E27FC236}">
                  <a16:creationId xmlns:a16="http://schemas.microsoft.com/office/drawing/2014/main" id="{090DA111-CADC-4534-B902-8BB5DBF75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3316" name="Content Placeholder 2">
            <a:extLst>
              <a:ext uri="{FF2B5EF4-FFF2-40B4-BE49-F238E27FC236}">
                <a16:creationId xmlns:a16="http://schemas.microsoft.com/office/drawing/2014/main" id="{505C758B-65F4-457A-B281-48CD13FFFC77}"/>
              </a:ext>
            </a:extLst>
          </p:cNvPr>
          <p:cNvGraphicFramePr>
            <a:graphicFrameLocks noGrp="1"/>
          </p:cNvGraphicFramePr>
          <p:nvPr>
            <p:ph idx="1"/>
            <p:extLst>
              <p:ext uri="{D42A27DB-BD31-4B8C-83A1-F6EECF244321}">
                <p14:modId xmlns:p14="http://schemas.microsoft.com/office/powerpoint/2010/main" val="752623204"/>
              </p:ext>
            </p:extLst>
          </p:nvPr>
        </p:nvGraphicFramePr>
        <p:xfrm>
          <a:off x="874143" y="1696528"/>
          <a:ext cx="6395049" cy="376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a:extLst>
              <a:ext uri="{FF2B5EF4-FFF2-40B4-BE49-F238E27FC236}">
                <a16:creationId xmlns:a16="http://schemas.microsoft.com/office/drawing/2014/main" id="{7F072781-781F-4119-81DB-0B2147FF6A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4237" y="2015732"/>
            <a:ext cx="3300833" cy="22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2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2C32B-797C-4C6E-BA64-4F889BD1E8AF}"/>
              </a:ext>
            </a:extLst>
          </p:cNvPr>
          <p:cNvSpPr>
            <a:spLocks noGrp="1"/>
          </p:cNvSpPr>
          <p:nvPr>
            <p:ph type="title"/>
          </p:nvPr>
        </p:nvSpPr>
        <p:spPr>
          <a:xfrm>
            <a:off x="222486" y="-259662"/>
            <a:ext cx="2823919" cy="1959037"/>
          </a:xfrm>
        </p:spPr>
        <p:txBody>
          <a:bodyPr vert="horz" lIns="91440" tIns="45720" rIns="91440" bIns="0" rtlCol="0" anchor="b">
            <a:normAutofit/>
          </a:bodyPr>
          <a:lstStyle/>
          <a:p>
            <a:r>
              <a:rPr lang="en-US" sz="3600" dirty="0">
                <a:solidFill>
                  <a:schemeClr val="accent6">
                    <a:lumMod val="60000"/>
                    <a:lumOff val="40000"/>
                  </a:schemeClr>
                </a:solidFill>
                <a:latin typeface="Arial" panose="020B0604020202020204" pitchFamily="34" charset="0"/>
                <a:cs typeface="Arial" panose="020B0604020202020204" pitchFamily="34" charset="0"/>
              </a:rPr>
              <a:t>Our 4 centres</a:t>
            </a:r>
          </a:p>
        </p:txBody>
      </p:sp>
      <p:pic>
        <p:nvPicPr>
          <p:cNvPr id="3074" name="Picture 2">
            <a:extLst>
              <a:ext uri="{FF2B5EF4-FFF2-40B4-BE49-F238E27FC236}">
                <a16:creationId xmlns:a16="http://schemas.microsoft.com/office/drawing/2014/main" id="{08D7D669-1D57-443D-BD6C-50803A2DF6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7703" y="3203886"/>
            <a:ext cx="3693150" cy="24919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grass, tree, outdoor, field&#10;&#10;Description automatically generated">
            <a:extLst>
              <a:ext uri="{FF2B5EF4-FFF2-40B4-BE49-F238E27FC236}">
                <a16:creationId xmlns:a16="http://schemas.microsoft.com/office/drawing/2014/main" id="{9EAB4F3A-485E-4F5A-9946-27230CE0B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142" y="75714"/>
            <a:ext cx="5027716" cy="3030019"/>
          </a:xfrm>
          <a:prstGeom prst="rect">
            <a:avLst/>
          </a:prstGeom>
        </p:spPr>
      </p:pic>
      <p:pic>
        <p:nvPicPr>
          <p:cNvPr id="3076" name="Picture 4">
            <a:extLst>
              <a:ext uri="{FF2B5EF4-FFF2-40B4-BE49-F238E27FC236}">
                <a16:creationId xmlns:a16="http://schemas.microsoft.com/office/drawing/2014/main" id="{E4D7BF7B-C9C6-4965-A64D-6086192C5C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03747" y="3203887"/>
            <a:ext cx="3693150" cy="24919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2A571CB3-BC80-4C02-9E7D-1A4E8F00DC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69791" y="3203885"/>
            <a:ext cx="3585477" cy="2491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51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F721-909F-43AD-8FF7-E2DF4FCFC683}"/>
              </a:ext>
            </a:extLst>
          </p:cNvPr>
          <p:cNvSpPr>
            <a:spLocks noGrp="1"/>
          </p:cNvSpPr>
          <p:nvPr>
            <p:ph type="title"/>
          </p:nvPr>
        </p:nvSpPr>
        <p:spPr>
          <a:xfrm>
            <a:off x="7465303" y="272116"/>
            <a:ext cx="3520367" cy="1049235"/>
          </a:xfrm>
        </p:spPr>
        <p:txBody>
          <a:bodyPr>
            <a:normAutofit/>
          </a:bodyPr>
          <a:lstStyle/>
          <a:p>
            <a:r>
              <a:rPr lang="en-GB" dirty="0">
                <a:solidFill>
                  <a:schemeClr val="accent6">
                    <a:lumMod val="50000"/>
                  </a:schemeClr>
                </a:solidFill>
                <a:latin typeface="Arial" panose="020B0604020202020204" pitchFamily="34" charset="0"/>
                <a:cs typeface="Arial" panose="020B0604020202020204" pitchFamily="34" charset="0"/>
              </a:rPr>
              <a:t> </a:t>
            </a:r>
            <a:r>
              <a:rPr lang="en-GB" dirty="0">
                <a:solidFill>
                  <a:schemeClr val="accent6">
                    <a:lumMod val="75000"/>
                  </a:schemeClr>
                </a:solidFill>
                <a:latin typeface="Arial" panose="020B0604020202020204" pitchFamily="34" charset="0"/>
                <a:cs typeface="Arial" panose="020B0604020202020204" pitchFamily="34" charset="0"/>
              </a:rPr>
              <a:t>History</a:t>
            </a:r>
          </a:p>
        </p:txBody>
      </p:sp>
      <p:grpSp>
        <p:nvGrpSpPr>
          <p:cNvPr id="157" name="Group 156">
            <a:extLst>
              <a:ext uri="{FF2B5EF4-FFF2-40B4-BE49-F238E27FC236}">
                <a16:creationId xmlns:a16="http://schemas.microsoft.com/office/drawing/2014/main" id="{8E4C186E-213D-40DD-B8B9-F8A650B76C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158" name="Rectangle 157">
              <a:extLst>
                <a:ext uri="{FF2B5EF4-FFF2-40B4-BE49-F238E27FC236}">
                  <a16:creationId xmlns:a16="http://schemas.microsoft.com/office/drawing/2014/main" id="{B3E81CF6-193D-4E6C-9357-4652641F9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D1B8D41B-6520-4A57-ABF8-E3482F63C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4" name="Picture 6">
            <a:extLst>
              <a:ext uri="{FF2B5EF4-FFF2-40B4-BE49-F238E27FC236}">
                <a16:creationId xmlns:a16="http://schemas.microsoft.com/office/drawing/2014/main" id="{BF6C63D2-290F-4E40-8D28-916E642314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6" r="22785" b="6"/>
          <a:stretch/>
        </p:blipFill>
        <p:spPr bwMode="auto">
          <a:xfrm>
            <a:off x="1270822" y="1124571"/>
            <a:ext cx="2328670" cy="2385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3D6B8D-0D95-4CE4-9C0D-FB4982F9B4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43" r="33824" b="-4"/>
          <a:stretch/>
        </p:blipFill>
        <p:spPr bwMode="auto">
          <a:xfrm>
            <a:off x="3754132" y="1116346"/>
            <a:ext cx="2328669" cy="3865108"/>
          </a:xfrm>
          <a:prstGeom prst="rect">
            <a:avLst/>
          </a:prstGeom>
          <a:noFill/>
          <a:extLst>
            <a:ext uri="{909E8E84-426E-40DD-AFC4-6F175D3DCCD1}">
              <a14:hiddenFill xmlns:a14="http://schemas.microsoft.com/office/drawing/2010/main">
                <a:solidFill>
                  <a:srgbClr val="FFFFFF"/>
                </a:solidFill>
              </a14:hiddenFill>
            </a:ext>
          </a:extLst>
        </p:spPr>
      </p:pic>
      <p:sp>
        <p:nvSpPr>
          <p:cNvPr id="161" name="Rectangle 160">
            <a:extLst>
              <a:ext uri="{FF2B5EF4-FFF2-40B4-BE49-F238E27FC236}">
                <a16:creationId xmlns:a16="http://schemas.microsoft.com/office/drawing/2014/main" id="{AAC661E9-71D4-409B-AABE-EDEA5E3AD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190" y="3674937"/>
            <a:ext cx="2332302" cy="130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DECA391-01DD-4B40-A97D-476B988E8C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454" r="4" b="4"/>
          <a:stretch/>
        </p:blipFill>
        <p:spPr bwMode="auto">
          <a:xfrm>
            <a:off x="1267190" y="3674937"/>
            <a:ext cx="2332302" cy="13057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9CF9B4-8628-4A9A-8D03-90BC6F5DF204}"/>
              </a:ext>
            </a:extLst>
          </p:cNvPr>
          <p:cNvSpPr>
            <a:spLocks noGrp="1"/>
          </p:cNvSpPr>
          <p:nvPr>
            <p:ph idx="1"/>
          </p:nvPr>
        </p:nvSpPr>
        <p:spPr>
          <a:xfrm>
            <a:off x="7258526" y="1321351"/>
            <a:ext cx="4573755" cy="4707171"/>
          </a:xfrm>
        </p:spPr>
        <p:txBody>
          <a:bodyPr>
            <a:normAutofit/>
          </a:bodyPr>
          <a:lstStyle/>
          <a:p>
            <a:pPr fontAlgn="base">
              <a:lnSpc>
                <a:spcPct val="110000"/>
              </a:lnSpc>
              <a:buClr>
                <a:schemeClr val="accent6">
                  <a:lumMod val="75000"/>
                </a:schemeClr>
              </a:buClr>
              <a:buFont typeface="Wingdings" panose="05000000000000000000" pitchFamily="2" charset="2"/>
              <a:buChar char="§"/>
            </a:pPr>
            <a:r>
              <a:rPr lang="en-GB" sz="1800" dirty="0">
                <a:latin typeface="Arial" panose="020B0604020202020204" pitchFamily="34" charset="0"/>
                <a:cs typeface="Arial" panose="020B0604020202020204" pitchFamily="34" charset="0"/>
              </a:rPr>
              <a:t>Great Wood camp is nestled in Great Wood, Ramscombe. The woods are managed by Forestry England, but the camp is privately owned by the Great Wood Trust. We have worked alongside the GWT for over 50 years. </a:t>
            </a:r>
            <a:r>
              <a:rPr lang="en-US" sz="18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800" dirty="0">
                <a:latin typeface="Arial" panose="020B0604020202020204" pitchFamily="34" charset="0"/>
                <a:cs typeface="Arial" panose="020B0604020202020204" pitchFamily="34" charset="0"/>
              </a:rPr>
              <a:t>The site was originally established by a Scout leader, John Inchley. In 1943 a few scouts pitched their tents above the farm in Adscombe. He liked it so much he persuaded Scripture Union to create a permanent camp for young people. It was put on the map in 1946. ​</a:t>
            </a:r>
          </a:p>
        </p:txBody>
      </p:sp>
    </p:spTree>
    <p:extLst>
      <p:ext uri="{BB962C8B-B14F-4D97-AF65-F5344CB8AC3E}">
        <p14:creationId xmlns:p14="http://schemas.microsoft.com/office/powerpoint/2010/main" val="1183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07A-3EDD-436F-ABFB-C5E57BBFE34D}"/>
              </a:ext>
            </a:extLst>
          </p:cNvPr>
          <p:cNvSpPr>
            <a:spLocks noGrp="1"/>
          </p:cNvSpPr>
          <p:nvPr>
            <p:ph type="title"/>
          </p:nvPr>
        </p:nvSpPr>
        <p:spPr>
          <a:xfrm>
            <a:off x="5188043" y="342420"/>
            <a:ext cx="5550355" cy="1049235"/>
          </a:xfrm>
        </p:spPr>
        <p:txBody>
          <a:bodyPr vert="horz" lIns="91440" tIns="45720" rIns="91440" bIns="45720" rtlCol="0" anchor="ctr">
            <a:normAutofit/>
          </a:bodyPr>
          <a:lstStyle/>
          <a:p>
            <a:r>
              <a:rPr lang="en-US" dirty="0">
                <a:solidFill>
                  <a:schemeClr val="accent6">
                    <a:lumMod val="60000"/>
                    <a:lumOff val="40000"/>
                  </a:schemeClr>
                </a:solidFill>
                <a:latin typeface="Arial" panose="020B0604020202020204" pitchFamily="34" charset="0"/>
                <a:cs typeface="Arial" panose="020B0604020202020204" pitchFamily="34" charset="0"/>
              </a:rPr>
              <a:t>Why go on Camp?</a:t>
            </a:r>
          </a:p>
        </p:txBody>
      </p:sp>
      <p:pic>
        <p:nvPicPr>
          <p:cNvPr id="3" name="Picture 4">
            <a:extLst>
              <a:ext uri="{FF2B5EF4-FFF2-40B4-BE49-F238E27FC236}">
                <a16:creationId xmlns:a16="http://schemas.microsoft.com/office/drawing/2014/main" id="{E6FBCE31-8E11-44B3-A08D-CC11AE900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50" r="22849" b="-2"/>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32647FF-89F1-4C24-9FC1-682CCA29D72E}"/>
              </a:ext>
            </a:extLst>
          </p:cNvPr>
          <p:cNvSpPr/>
          <p:nvPr/>
        </p:nvSpPr>
        <p:spPr>
          <a:xfrm>
            <a:off x="5188043" y="1242060"/>
            <a:ext cx="6676297" cy="4564380"/>
          </a:xfrm>
          <a:prstGeom prst="rect">
            <a:avLst/>
          </a:prstGeom>
        </p:spPr>
        <p:txBody>
          <a:bodyPr vert="horz" lIns="91440" tIns="45720" rIns="91440" bIns="45720" rtlCol="0" anchor="t">
            <a:normAutofit/>
          </a:bodyPr>
          <a:lstStyle/>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Enjoyment ​&amp; fun </a:t>
            </a:r>
            <a:r>
              <a:rPr lang="en-US" sz="1400" dirty="0">
                <a:latin typeface="Arial" panose="020B0604020202020204" pitchFamily="34" charset="0"/>
                <a:cs typeface="Arial" panose="020B0604020202020204" pitchFamily="34" charset="0"/>
              </a:rPr>
              <a:t>– you will have lots of it!</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Personal Achievement</a:t>
            </a:r>
            <a:r>
              <a:rPr lang="en-US" sz="1400" dirty="0">
                <a:latin typeface="Arial" panose="020B0604020202020204" pitchFamily="34" charset="0"/>
                <a:cs typeface="Arial" panose="020B0604020202020204" pitchFamily="34" charset="0"/>
              </a:rPr>
              <a:t>​ - you will do things you didn’t think you could!</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Confidence</a:t>
            </a:r>
            <a:r>
              <a:rPr lang="en-US" sz="1400" dirty="0">
                <a:latin typeface="Arial" panose="020B0604020202020204" pitchFamily="34" charset="0"/>
                <a:cs typeface="Arial" panose="020B0604020202020204" pitchFamily="34" charset="0"/>
              </a:rPr>
              <a:t>​ - you will grow in confidence with every new challenge          </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Social Awareness</a:t>
            </a:r>
            <a:r>
              <a:rPr lang="en-US" sz="1400" dirty="0">
                <a:latin typeface="Arial" panose="020B0604020202020204" pitchFamily="34" charset="0"/>
                <a:cs typeface="Arial" panose="020B0604020202020204" pitchFamily="34" charset="0"/>
              </a:rPr>
              <a:t>​ - sharing your cabin &amp; looking out for each other</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Environmental Awareness</a:t>
            </a:r>
            <a:r>
              <a:rPr lang="en-US" sz="1400" dirty="0">
                <a:latin typeface="Arial" panose="020B0604020202020204" pitchFamily="34" charset="0"/>
                <a:cs typeface="Arial" panose="020B0604020202020204" pitchFamily="34" charset="0"/>
              </a:rPr>
              <a:t>​ - you will learn new things</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Life long Memories</a:t>
            </a:r>
            <a:r>
              <a:rPr lang="en-US" sz="1400" dirty="0">
                <a:latin typeface="Arial" panose="020B0604020202020204" pitchFamily="34" charset="0"/>
                <a:cs typeface="Arial" panose="020B0604020202020204" pitchFamily="34" charset="0"/>
              </a:rPr>
              <a:t>​ - when you're older, you will always remember camp</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Health &amp; Fitness</a:t>
            </a:r>
            <a:r>
              <a:rPr lang="en-US" sz="1400" dirty="0">
                <a:latin typeface="Arial" panose="020B0604020202020204" pitchFamily="34" charset="0"/>
                <a:cs typeface="Arial" panose="020B0604020202020204" pitchFamily="34" charset="0"/>
              </a:rPr>
              <a:t>​ - being in the outdoors and keeping busy all day long</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Increased Motivation</a:t>
            </a:r>
            <a:r>
              <a:rPr lang="en-US" sz="1400" dirty="0">
                <a:latin typeface="Arial" panose="020B0604020202020204" pitchFamily="34" charset="0"/>
                <a:cs typeface="Arial" panose="020B0604020202020204" pitchFamily="34" charset="0"/>
              </a:rPr>
              <a:t>​ - wanting to try new things and being ready to do them</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Mental wellbeing </a:t>
            </a:r>
            <a:r>
              <a:rPr lang="en-US" sz="1400" dirty="0">
                <a:latin typeface="Arial" panose="020B0604020202020204" pitchFamily="34" charset="0"/>
                <a:cs typeface="Arial" panose="020B0604020202020204" pitchFamily="34" charset="0"/>
              </a:rPr>
              <a:t>– being in the outdoors is great for this</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Team building </a:t>
            </a:r>
            <a:r>
              <a:rPr lang="en-US" sz="1400" dirty="0">
                <a:latin typeface="Arial" panose="020B0604020202020204" pitchFamily="34" charset="0"/>
                <a:cs typeface="Arial" panose="020B0604020202020204" pitchFamily="34" charset="0"/>
              </a:rPr>
              <a:t>– working together to complete various challenges ​</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Adventure​</a:t>
            </a:r>
            <a:r>
              <a:rPr lang="en-US" sz="1400" dirty="0">
                <a:latin typeface="Arial" panose="020B0604020202020204" pitchFamily="34" charset="0"/>
                <a:cs typeface="Arial" panose="020B0604020202020204" pitchFamily="34" charset="0"/>
              </a:rPr>
              <a:t> - lots to had, if you're brave enough</a:t>
            </a:r>
          </a:p>
          <a:p>
            <a:pPr marL="57150" indent="-228600" defTabSz="914400" fontAlgn="base">
              <a:lnSpc>
                <a:spcPct val="110000"/>
              </a:lnSpc>
              <a:spcAft>
                <a:spcPts val="600"/>
              </a:spcAft>
              <a:buClr>
                <a:schemeClr val="accent1"/>
              </a:buClr>
              <a:buSzPct val="100000"/>
              <a:buFont typeface="Arial" panose="020B0604020202020204" pitchFamily="34" charset="0"/>
              <a:buChar char="•"/>
            </a:pPr>
            <a:r>
              <a:rPr lang="en-US" sz="1400" dirty="0">
                <a:solidFill>
                  <a:schemeClr val="accent6">
                    <a:lumMod val="60000"/>
                    <a:lumOff val="40000"/>
                  </a:schemeClr>
                </a:solidFill>
                <a:latin typeface="Arial" panose="020B0604020202020204" pitchFamily="34" charset="0"/>
                <a:cs typeface="Arial" panose="020B0604020202020204" pitchFamily="34" charset="0"/>
              </a:rPr>
              <a:t>Personal Responsibility </a:t>
            </a:r>
            <a:r>
              <a:rPr lang="en-US" sz="1400" dirty="0">
                <a:latin typeface="Arial" panose="020B0604020202020204" pitchFamily="34" charset="0"/>
                <a:cs typeface="Arial" panose="020B0604020202020204" pitchFamily="34" charset="0"/>
              </a:rPr>
              <a:t>​- doing things for yourself</a:t>
            </a:r>
            <a:endParaRPr lang="en-US" sz="14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2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7C64-0613-4279-BEB2-2F874CF22CCC}"/>
              </a:ext>
            </a:extLst>
          </p:cNvPr>
          <p:cNvSpPr>
            <a:spLocks noGrp="1"/>
          </p:cNvSpPr>
          <p:nvPr>
            <p:ph type="title"/>
          </p:nvPr>
        </p:nvSpPr>
        <p:spPr>
          <a:xfrm>
            <a:off x="653663" y="2118173"/>
            <a:ext cx="3266119" cy="2103091"/>
          </a:xfrm>
        </p:spPr>
        <p:txBody>
          <a:bodyPr>
            <a:normAutofit/>
          </a:bodyPr>
          <a:lstStyle/>
          <a:p>
            <a:r>
              <a:rPr lang="en-GB" dirty="0">
                <a:solidFill>
                  <a:schemeClr val="accent6">
                    <a:lumMod val="75000"/>
                  </a:schemeClr>
                </a:solidFill>
                <a:latin typeface="Arial" panose="020B0604020202020204" pitchFamily="34" charset="0"/>
                <a:cs typeface="Arial" panose="020B0604020202020204" pitchFamily="34" charset="0"/>
              </a:rPr>
              <a:t>Security &amp; Policies</a:t>
            </a:r>
          </a:p>
        </p:txBody>
      </p:sp>
      <p:pic>
        <p:nvPicPr>
          <p:cNvPr id="4114" name="Picture 18" descr="Quantock Hills Area of Outstanding Natural Beauty, Broomfield, Somerset">
            <a:extLst>
              <a:ext uri="{FF2B5EF4-FFF2-40B4-BE49-F238E27FC236}">
                <a16:creationId xmlns:a16="http://schemas.microsoft.com/office/drawing/2014/main" id="{1A61E319-AB8C-482B-9B6E-292D29071B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5095" y="594595"/>
            <a:ext cx="1298448" cy="129844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AALA Licence - Marrick Priory">
            <a:extLst>
              <a:ext uri="{FF2B5EF4-FFF2-40B4-BE49-F238E27FC236}">
                <a16:creationId xmlns:a16="http://schemas.microsoft.com/office/drawing/2014/main" id="{17541A5E-BA37-44DF-BA71-7D5745AB5D9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21392" y="594595"/>
            <a:ext cx="1298448" cy="13159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Mountain Leader Award">
            <a:extLst>
              <a:ext uri="{FF2B5EF4-FFF2-40B4-BE49-F238E27FC236}">
                <a16:creationId xmlns:a16="http://schemas.microsoft.com/office/drawing/2014/main" id="{4239B21B-F79A-492A-9609-06FF0E3BF3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36006" y="600082"/>
            <a:ext cx="1298448" cy="130494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British Canoeing (@BritishCanoeing) | Twitter">
            <a:extLst>
              <a:ext uri="{FF2B5EF4-FFF2-40B4-BE49-F238E27FC236}">
                <a16:creationId xmlns:a16="http://schemas.microsoft.com/office/drawing/2014/main" id="{1F3DF039-68CC-43CD-A4B0-72539CFAB41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50620" y="594595"/>
            <a:ext cx="1298448" cy="12984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12BE823-AD55-415E-96F1-3E699D057610}"/>
              </a:ext>
            </a:extLst>
          </p:cNvPr>
          <p:cNvSpPr>
            <a:spLocks noGrp="1"/>
          </p:cNvSpPr>
          <p:nvPr>
            <p:ph idx="1"/>
          </p:nvPr>
        </p:nvSpPr>
        <p:spPr>
          <a:xfrm>
            <a:off x="4461340" y="2168106"/>
            <a:ext cx="6971573" cy="3993901"/>
          </a:xfrm>
        </p:spPr>
        <p:txBody>
          <a:bodyPr>
            <a:normAutofit/>
          </a:bodyPr>
          <a:lstStyle/>
          <a:p>
            <a:pPr fontAlgn="base">
              <a:lnSpc>
                <a:spcPct val="110000"/>
              </a:lnSpc>
              <a:buClr>
                <a:schemeClr val="accent6">
                  <a:lumMod val="75000"/>
                </a:schemeClr>
              </a:buClr>
              <a:buFont typeface="Wingdings" panose="05000000000000000000" pitchFamily="2" charset="2"/>
              <a:buChar char="§"/>
            </a:pPr>
            <a:r>
              <a:rPr lang="en-GB" sz="1600" b="1" dirty="0">
                <a:solidFill>
                  <a:schemeClr val="accent6">
                    <a:lumMod val="75000"/>
                  </a:schemeClr>
                </a:solidFill>
                <a:latin typeface="Arial" panose="020B0604020202020204" pitchFamily="34" charset="0"/>
                <a:cs typeface="Arial" panose="020B0604020202020204" pitchFamily="34" charset="0"/>
              </a:rPr>
              <a:t>To operate safely and efficiently, we …</a:t>
            </a:r>
            <a:r>
              <a:rPr lang="en-US" sz="1600" dirty="0">
                <a:solidFill>
                  <a:schemeClr val="accent6">
                    <a:lumMod val="75000"/>
                  </a:schemeClr>
                </a:solidFill>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AALA license (Adventurous Activities Licensing Authority) </a:t>
            </a:r>
            <a:r>
              <a:rPr lang="en-US" sz="16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All staff are DBS checked</a:t>
            </a:r>
            <a:r>
              <a:rPr lang="en-US" sz="1600" dirty="0">
                <a:latin typeface="Arial" panose="020B0604020202020204" pitchFamily="34" charset="0"/>
                <a:cs typeface="Arial" panose="020B0604020202020204" pitchFamily="34" charset="0"/>
              </a:rPr>
              <a:t>​, Somerset County Council employees</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NGB qualified staff (National Governing Body)</a:t>
            </a:r>
            <a:r>
              <a:rPr lang="en-US" sz="16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Risk assessments &amp; procedures for all activities,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grounds &amp; buildings</a:t>
            </a:r>
            <a:r>
              <a:rPr lang="en-US" sz="16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All cabins have keypad entry systems</a:t>
            </a:r>
            <a:r>
              <a:rPr lang="en-US" sz="1600" dirty="0">
                <a:latin typeface="Arial" panose="020B0604020202020204" pitchFamily="34" charset="0"/>
                <a:cs typeface="Arial" panose="020B0604020202020204" pitchFamily="34" charset="0"/>
              </a:rPr>
              <a:t>​ - you will be told your code once at camp</a:t>
            </a: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The site is fenced and gated</a:t>
            </a:r>
            <a:endParaRPr lang="en-US" sz="1600" dirty="0">
              <a:latin typeface="Arial" panose="020B0604020202020204" pitchFamily="34" charset="0"/>
              <a:cs typeface="Arial" panose="020B0604020202020204" pitchFamily="34" charset="0"/>
            </a:endParaRPr>
          </a:p>
          <a:p>
            <a:pPr fontAlgn="base">
              <a:lnSpc>
                <a:spcPct val="110000"/>
              </a:lnSpc>
              <a:buClr>
                <a:schemeClr val="accent6">
                  <a:lumMod val="75000"/>
                </a:schemeClr>
              </a:buClr>
              <a:buFont typeface="Wingdings" panose="05000000000000000000" pitchFamily="2" charset="2"/>
              <a:buChar char="§"/>
            </a:pPr>
            <a:r>
              <a:rPr lang="en-GB" sz="1600" dirty="0">
                <a:latin typeface="Arial" panose="020B0604020202020204" pitchFamily="34" charset="0"/>
                <a:cs typeface="Arial" panose="020B0604020202020204" pitchFamily="34" charset="0"/>
              </a:rPr>
              <a:t>Centre staff identified with uniforms</a:t>
            </a:r>
            <a:r>
              <a:rPr lang="en-US" sz="1600" dirty="0">
                <a:latin typeface="Arial" panose="020B0604020202020204" pitchFamily="34" charset="0"/>
                <a:cs typeface="Arial" panose="020B0604020202020204" pitchFamily="34" charset="0"/>
              </a:rPr>
              <a:t>​</a:t>
            </a:r>
          </a:p>
          <a:p>
            <a:pPr fontAlgn="base">
              <a:lnSpc>
                <a:spcPct val="110000"/>
              </a:lnSpc>
              <a:buClr>
                <a:schemeClr val="accent6">
                  <a:lumMod val="75000"/>
                </a:schemeClr>
              </a:buClr>
              <a:buFont typeface="Wingdings" panose="05000000000000000000" pitchFamily="2" charset="2"/>
              <a:buChar char="§"/>
            </a:pPr>
            <a:r>
              <a:rPr lang="en-US" sz="1600" dirty="0">
                <a:latin typeface="Arial" panose="020B0604020202020204" pitchFamily="34" charset="0"/>
                <a:cs typeface="Arial" panose="020B0604020202020204" pitchFamily="34" charset="0"/>
              </a:rPr>
              <a:t>There are no wild animals at Great Wood that want to eat you!</a:t>
            </a:r>
          </a:p>
          <a:p>
            <a:pPr fontAlgn="base">
              <a:lnSpc>
                <a:spcPct val="110000"/>
              </a:lnSpc>
              <a:buClr>
                <a:schemeClr val="accent6">
                  <a:lumMod val="75000"/>
                </a:schemeClr>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lnSpc>
                <a:spcPct val="110000"/>
              </a:lnSpc>
              <a:buClr>
                <a:schemeClr val="accent6">
                  <a:lumMod val="75000"/>
                </a:schemeClr>
              </a:buClr>
              <a:buFont typeface="Wingdings" panose="05000000000000000000" pitchFamily="2" charset="2"/>
              <a:buChar char="§"/>
            </a:pPr>
            <a:endParaRPr lang="en-GB" sz="1100" dirty="0"/>
          </a:p>
        </p:txBody>
      </p:sp>
    </p:spTree>
    <p:extLst>
      <p:ext uri="{BB962C8B-B14F-4D97-AF65-F5344CB8AC3E}">
        <p14:creationId xmlns:p14="http://schemas.microsoft.com/office/powerpoint/2010/main" val="363364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DB78-0685-47D4-A4E5-E2CAA17B04B2}"/>
              </a:ext>
            </a:extLst>
          </p:cNvPr>
          <p:cNvSpPr>
            <a:spLocks noGrp="1"/>
          </p:cNvSpPr>
          <p:nvPr>
            <p:ph type="title"/>
          </p:nvPr>
        </p:nvSpPr>
        <p:spPr>
          <a:xfrm>
            <a:off x="1451580" y="804520"/>
            <a:ext cx="5550355" cy="1049235"/>
          </a:xfrm>
        </p:spPr>
        <p:txBody>
          <a:bodyPr>
            <a:normAutofit/>
          </a:bodyPr>
          <a:lstStyle/>
          <a:p>
            <a:r>
              <a:rPr lang="en-GB" dirty="0">
                <a:solidFill>
                  <a:schemeClr val="accent6">
                    <a:lumMod val="75000"/>
                  </a:schemeClr>
                </a:solidFill>
                <a:latin typeface="Arial" panose="020B0604020202020204" pitchFamily="34" charset="0"/>
                <a:cs typeface="Arial" panose="020B0604020202020204" pitchFamily="34" charset="0"/>
              </a:rPr>
              <a:t>accommodation</a:t>
            </a:r>
          </a:p>
        </p:txBody>
      </p:sp>
      <p:sp>
        <p:nvSpPr>
          <p:cNvPr id="5136" name="Content Placeholder 5125">
            <a:extLst>
              <a:ext uri="{FF2B5EF4-FFF2-40B4-BE49-F238E27FC236}">
                <a16:creationId xmlns:a16="http://schemas.microsoft.com/office/drawing/2014/main" id="{FE9599E5-81E2-4DBC-B8CD-4BD8A3EAC950}"/>
              </a:ext>
            </a:extLst>
          </p:cNvPr>
          <p:cNvSpPr>
            <a:spLocks noGrp="1"/>
          </p:cNvSpPr>
          <p:nvPr>
            <p:ph idx="1"/>
          </p:nvPr>
        </p:nvSpPr>
        <p:spPr>
          <a:xfrm>
            <a:off x="795130" y="1558456"/>
            <a:ext cx="6670057" cy="4579951"/>
          </a:xfrm>
        </p:spPr>
        <p:txBody>
          <a:bodyPr>
            <a:normAutofit/>
          </a:bodyPr>
          <a:lstStyle/>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Each cabin sleeps 4-10 students, 2 rooms of 4 &amp; 1 room of 2</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All rooms have their own sinks, mirrors, bedside lights and sockets</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All cabins have </a:t>
            </a:r>
            <a:r>
              <a:rPr lang="en-US" sz="1700" dirty="0" err="1">
                <a:latin typeface="Arial" panose="020B0604020202020204" pitchFamily="34" charset="0"/>
                <a:cs typeface="Arial" panose="020B0604020202020204" pitchFamily="34" charset="0"/>
              </a:rPr>
              <a:t>en</a:t>
            </a:r>
            <a:r>
              <a:rPr lang="en-US" sz="1700" dirty="0">
                <a:latin typeface="Arial" panose="020B0604020202020204" pitchFamily="34" charset="0"/>
                <a:cs typeface="Arial" panose="020B0604020202020204" pitchFamily="34" charset="0"/>
              </a:rPr>
              <a:t>-suite bathrooms</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Separate staff cabins or a staff room in each cabin with its own bathroom</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Smoke detectors in each cabin, alarms &amp; fire extinguishers </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Keypad entry to all accommodation </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Heating throughout all cabins</a:t>
            </a:r>
          </a:p>
          <a:p>
            <a:pPr>
              <a:lnSpc>
                <a:spcPct val="110000"/>
              </a:lnSpc>
              <a:buClr>
                <a:schemeClr val="accent6">
                  <a:lumMod val="75000"/>
                </a:schemeClr>
              </a:buClr>
              <a:buFont typeface="Wingdings" panose="05000000000000000000" pitchFamily="2" charset="2"/>
              <a:buChar char="§"/>
            </a:pPr>
            <a:r>
              <a:rPr lang="en-US" sz="1700" dirty="0">
                <a:latin typeface="Arial" panose="020B0604020202020204" pitchFamily="34" charset="0"/>
                <a:cs typeface="Arial" panose="020B0604020202020204" pitchFamily="34" charset="0"/>
              </a:rPr>
              <a:t>9 cabins in total</a:t>
            </a:r>
          </a:p>
          <a:p>
            <a:pPr>
              <a:lnSpc>
                <a:spcPct val="110000"/>
              </a:lnSpc>
              <a:buClr>
                <a:schemeClr val="accent6">
                  <a:lumMod val="75000"/>
                </a:schemeClr>
              </a:buClr>
              <a:buFont typeface="Wingdings" panose="05000000000000000000" pitchFamily="2" charset="2"/>
              <a:buChar char="§"/>
            </a:pPr>
            <a:endParaRPr lang="en-US" sz="1700" dirty="0"/>
          </a:p>
          <a:p>
            <a:pPr>
              <a:lnSpc>
                <a:spcPct val="110000"/>
              </a:lnSpc>
              <a:buClr>
                <a:schemeClr val="accent6">
                  <a:lumMod val="75000"/>
                </a:schemeClr>
              </a:buClr>
              <a:buFont typeface="Wingdings" panose="05000000000000000000" pitchFamily="2" charset="2"/>
              <a:buChar char="§"/>
            </a:pPr>
            <a:endParaRPr lang="en-US" sz="1700" dirty="0"/>
          </a:p>
          <a:p>
            <a:pPr>
              <a:lnSpc>
                <a:spcPct val="110000"/>
              </a:lnSpc>
              <a:buClr>
                <a:schemeClr val="accent6">
                  <a:lumMod val="75000"/>
                </a:schemeClr>
              </a:buClr>
              <a:buFont typeface="Wingdings" panose="05000000000000000000" pitchFamily="2" charset="2"/>
              <a:buChar char="§"/>
            </a:pPr>
            <a:endParaRPr lang="en-US" sz="1700" dirty="0"/>
          </a:p>
        </p:txBody>
      </p:sp>
      <p:grpSp>
        <p:nvGrpSpPr>
          <p:cNvPr id="256" name="Group 255">
            <a:extLst>
              <a:ext uri="{FF2B5EF4-FFF2-40B4-BE49-F238E27FC236}">
                <a16:creationId xmlns:a16="http://schemas.microsoft.com/office/drawing/2014/main" id="{FAFF86CF-19EF-4C41-A233-65C86F18F3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57" name="Rectangle 256">
              <a:extLst>
                <a:ext uri="{FF2B5EF4-FFF2-40B4-BE49-F238E27FC236}">
                  <a16:creationId xmlns:a16="http://schemas.microsoft.com/office/drawing/2014/main" id="{28E35A49-0DFA-4196-9078-0E4BA36B6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2F874E7E-962C-4172-BB41-D1A5E8B09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100" name="Picture 4">
            <a:extLst>
              <a:ext uri="{FF2B5EF4-FFF2-40B4-BE49-F238E27FC236}">
                <a16:creationId xmlns:a16="http://schemas.microsoft.com/office/drawing/2014/main" id="{56906920-C0CA-4C46-8436-421D3AC683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84" r="3" b="2784"/>
          <a:stretch/>
        </p:blipFill>
        <p:spPr bwMode="auto">
          <a:xfrm>
            <a:off x="8116373" y="1116344"/>
            <a:ext cx="2799103" cy="18507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353EFE13-7424-403C-A714-36040B9E40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83" r="3" b="14991"/>
          <a:stretch/>
        </p:blipFill>
        <p:spPr bwMode="auto">
          <a:xfrm>
            <a:off x="8116373" y="3131726"/>
            <a:ext cx="2799103" cy="185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3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ool dinner cake cut into squares covered in white icing and sprinkles">
            <a:extLst>
              <a:ext uri="{FF2B5EF4-FFF2-40B4-BE49-F238E27FC236}">
                <a16:creationId xmlns:a16="http://schemas.microsoft.com/office/drawing/2014/main" id="{638D3CAA-5A2E-711F-20EC-BEF9B2A0074D}"/>
              </a:ext>
            </a:extLst>
          </p:cNvPr>
          <p:cNvPicPr>
            <a:picLocks noChangeAspect="1" noChangeArrowheads="1"/>
          </p:cNvPicPr>
          <p:nvPr/>
        </p:nvPicPr>
        <p:blipFill rotWithShape="1">
          <a:blip r:embed="rId2">
            <a:alphaModFix amt="37000"/>
            <a:extLst>
              <a:ext uri="{28A0092B-C50C-407E-A947-70E740481C1C}">
                <a14:useLocalDpi xmlns:a14="http://schemas.microsoft.com/office/drawing/2010/main" val="0"/>
              </a:ext>
            </a:extLst>
          </a:blip>
          <a:srcRect t="31513" b="30377"/>
          <a:stretch/>
        </p:blipFill>
        <p:spPr bwMode="auto">
          <a:xfrm>
            <a:off x="0"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CFE239-701D-4A88-B97A-8C4F165E980B}"/>
              </a:ext>
            </a:extLst>
          </p:cNvPr>
          <p:cNvSpPr>
            <a:spLocks noGrp="1"/>
          </p:cNvSpPr>
          <p:nvPr>
            <p:ph type="title"/>
          </p:nvPr>
        </p:nvSpPr>
        <p:spPr>
          <a:xfrm>
            <a:off x="1130271" y="1193800"/>
            <a:ext cx="3193050" cy="4699000"/>
          </a:xfrm>
        </p:spPr>
        <p:txBody>
          <a:bodyPr anchor="ctr">
            <a:normAutofit/>
          </a:bodyPr>
          <a:lstStyle/>
          <a:p>
            <a:r>
              <a:rPr lang="en-GB" b="1" dirty="0">
                <a:solidFill>
                  <a:schemeClr val="accent6">
                    <a:lumMod val="60000"/>
                    <a:lumOff val="40000"/>
                  </a:schemeClr>
                </a:solidFill>
                <a:latin typeface="Arial" panose="020B0604020202020204" pitchFamily="34" charset="0"/>
                <a:cs typeface="Arial" panose="020B0604020202020204" pitchFamily="34" charset="0"/>
              </a:rPr>
              <a:t>The most important bit…food!</a:t>
            </a:r>
          </a:p>
        </p:txBody>
      </p:sp>
      <p:sp>
        <p:nvSpPr>
          <p:cNvPr id="3" name="Content Placeholder 2">
            <a:extLst>
              <a:ext uri="{FF2B5EF4-FFF2-40B4-BE49-F238E27FC236}">
                <a16:creationId xmlns:a16="http://schemas.microsoft.com/office/drawing/2014/main" id="{C70ED8BC-F321-4D92-A736-72D806A056CF}"/>
              </a:ext>
            </a:extLst>
          </p:cNvPr>
          <p:cNvSpPr>
            <a:spLocks noGrp="1"/>
          </p:cNvSpPr>
          <p:nvPr>
            <p:ph idx="1"/>
          </p:nvPr>
        </p:nvSpPr>
        <p:spPr>
          <a:xfrm>
            <a:off x="4800601" y="228601"/>
            <a:ext cx="7025635" cy="6324599"/>
          </a:xfrm>
        </p:spPr>
        <p:txBody>
          <a:bodyPr anchor="ctr">
            <a:normAutofit/>
          </a:bodyPr>
          <a:lstStyle/>
          <a:p>
            <a:pPr fontAlgn="base">
              <a:lnSpc>
                <a:spcPct val="110000"/>
              </a:lnSpc>
              <a:buClr>
                <a:schemeClr val="accent6">
                  <a:lumMod val="75000"/>
                </a:schemeClr>
              </a:buClr>
              <a:buFont typeface="Wingdings" panose="05000000000000000000" pitchFamily="2" charset="2"/>
              <a:buChar char="§"/>
            </a:pPr>
            <a:r>
              <a:rPr lang="en-GB" b="1" dirty="0">
                <a:solidFill>
                  <a:schemeClr val="accent6">
                    <a:lumMod val="60000"/>
                    <a:lumOff val="40000"/>
                  </a:schemeClr>
                </a:solidFill>
                <a:latin typeface="Arial"/>
                <a:cs typeface="Arial"/>
              </a:rPr>
              <a:t>BREAKFAST </a:t>
            </a:r>
            <a:r>
              <a:rPr lang="en-GB" b="1" dirty="0">
                <a:latin typeface="Arial"/>
                <a:cs typeface="Arial"/>
              </a:rPr>
              <a:t>-</a:t>
            </a:r>
            <a:r>
              <a:rPr lang="en-GB" dirty="0">
                <a:latin typeface="Arial"/>
                <a:cs typeface="Arial"/>
              </a:rPr>
              <a:t> rice </a:t>
            </a:r>
            <a:r>
              <a:rPr lang="en-GB" dirty="0" err="1">
                <a:latin typeface="Arial"/>
                <a:cs typeface="Arial"/>
              </a:rPr>
              <a:t>krispies</a:t>
            </a:r>
            <a:r>
              <a:rPr lang="en-GB" dirty="0">
                <a:latin typeface="Arial"/>
                <a:cs typeface="Arial"/>
              </a:rPr>
              <a:t>, corn flakes or Weetabix</a:t>
            </a:r>
          </a:p>
          <a:p>
            <a:pPr marL="0" indent="0" fontAlgn="base">
              <a:lnSpc>
                <a:spcPct val="110000"/>
              </a:lnSpc>
              <a:buClr>
                <a:schemeClr val="accent6">
                  <a:lumMod val="75000"/>
                </a:schemeClr>
              </a:buClr>
              <a:buNone/>
            </a:pPr>
            <a:r>
              <a:rPr lang="en-GB" dirty="0">
                <a:latin typeface="Arial"/>
                <a:cs typeface="Arial"/>
              </a:rPr>
              <a:t>Sausages, scrambled eggs, beans, toast / bacon, fried egg, beans &amp; toast</a:t>
            </a:r>
          </a:p>
          <a:p>
            <a:pPr marL="0" indent="0" fontAlgn="base">
              <a:lnSpc>
                <a:spcPct val="110000"/>
              </a:lnSpc>
              <a:buClr>
                <a:schemeClr val="accent6">
                  <a:lumMod val="75000"/>
                </a:schemeClr>
              </a:buClr>
              <a:buNone/>
            </a:pPr>
            <a:r>
              <a:rPr lang="en-GB" dirty="0">
                <a:latin typeface="Arial"/>
                <a:cs typeface="Arial"/>
              </a:rPr>
              <a:t>Fruit juice or water to drink</a:t>
            </a:r>
          </a:p>
          <a:p>
            <a:pPr fontAlgn="base">
              <a:lnSpc>
                <a:spcPct val="110000"/>
              </a:lnSpc>
              <a:buClr>
                <a:schemeClr val="accent6">
                  <a:lumMod val="75000"/>
                </a:schemeClr>
              </a:buClr>
              <a:buFont typeface="Wingdings" panose="05000000000000000000" pitchFamily="2" charset="2"/>
              <a:buChar char="§"/>
            </a:pPr>
            <a:r>
              <a:rPr lang="en-GB" b="1" dirty="0">
                <a:solidFill>
                  <a:schemeClr val="accent6">
                    <a:lumMod val="60000"/>
                    <a:lumOff val="40000"/>
                  </a:schemeClr>
                </a:solidFill>
                <a:latin typeface="Arial"/>
                <a:cs typeface="Arial"/>
              </a:rPr>
              <a:t>LUNCH</a:t>
            </a:r>
            <a:r>
              <a:rPr lang="en-GB" b="1" dirty="0">
                <a:latin typeface="Arial"/>
                <a:cs typeface="Arial"/>
              </a:rPr>
              <a:t> - </a:t>
            </a:r>
            <a:r>
              <a:rPr lang="en-GB" dirty="0">
                <a:latin typeface="Arial"/>
                <a:cs typeface="Arial"/>
              </a:rPr>
              <a:t>A packed lunch – in your sandwich you can have, ham, cheese, jam, egg mayo or tuna mayo. You also get the best yoghurt in the world, a chocolate biscuit, crisps and fruit</a:t>
            </a:r>
          </a:p>
          <a:p>
            <a:pPr fontAlgn="base">
              <a:lnSpc>
                <a:spcPct val="110000"/>
              </a:lnSpc>
              <a:buClr>
                <a:schemeClr val="accent6">
                  <a:lumMod val="75000"/>
                </a:schemeClr>
              </a:buClr>
              <a:buFont typeface="Wingdings" panose="05000000000000000000" pitchFamily="2" charset="2"/>
              <a:buChar char="§"/>
            </a:pPr>
            <a:r>
              <a:rPr lang="en-GB" b="1" dirty="0">
                <a:solidFill>
                  <a:schemeClr val="accent6">
                    <a:lumMod val="60000"/>
                    <a:lumOff val="40000"/>
                  </a:schemeClr>
                </a:solidFill>
                <a:latin typeface="Arial"/>
                <a:cs typeface="Arial"/>
              </a:rPr>
              <a:t>DINNER</a:t>
            </a:r>
            <a:r>
              <a:rPr lang="en-GB" b="1" dirty="0">
                <a:latin typeface="Arial"/>
                <a:cs typeface="Arial"/>
              </a:rPr>
              <a:t> - </a:t>
            </a:r>
            <a:r>
              <a:rPr lang="en-GB" dirty="0">
                <a:latin typeface="Arial"/>
                <a:cs typeface="Arial"/>
              </a:rPr>
              <a:t>2 choices, one of which is vegetarian and a yummy pudding! </a:t>
            </a:r>
            <a:r>
              <a:rPr lang="en-GB" b="1" dirty="0">
                <a:latin typeface="Arial"/>
                <a:cs typeface="Arial"/>
              </a:rPr>
              <a:t> </a:t>
            </a:r>
            <a:r>
              <a:rPr lang="en-GB" dirty="0">
                <a:latin typeface="Arial"/>
                <a:cs typeface="Arial"/>
              </a:rPr>
              <a:t>​</a:t>
            </a:r>
          </a:p>
          <a:p>
            <a:pPr fontAlgn="base">
              <a:lnSpc>
                <a:spcPct val="110000"/>
              </a:lnSpc>
              <a:buClr>
                <a:schemeClr val="accent6">
                  <a:lumMod val="75000"/>
                </a:schemeClr>
              </a:buClr>
              <a:buFont typeface="Wingdings" panose="05000000000000000000" pitchFamily="2" charset="2"/>
              <a:buChar char="§"/>
            </a:pPr>
            <a:r>
              <a:rPr lang="en-GB" b="1" dirty="0">
                <a:solidFill>
                  <a:schemeClr val="accent6">
                    <a:lumMod val="60000"/>
                    <a:lumOff val="40000"/>
                  </a:schemeClr>
                </a:solidFill>
                <a:latin typeface="Arial"/>
                <a:cs typeface="Arial"/>
              </a:rPr>
              <a:t>BREAK TIMES</a:t>
            </a:r>
            <a:r>
              <a:rPr lang="en-GB" dirty="0">
                <a:solidFill>
                  <a:schemeClr val="accent6">
                    <a:lumMod val="60000"/>
                    <a:lumOff val="40000"/>
                  </a:schemeClr>
                </a:solidFill>
                <a:latin typeface="Arial"/>
                <a:cs typeface="Arial"/>
              </a:rPr>
              <a:t> </a:t>
            </a:r>
            <a:r>
              <a:rPr lang="en-GB" b="1" dirty="0">
                <a:latin typeface="Arial"/>
                <a:cs typeface="Arial"/>
              </a:rPr>
              <a:t>-</a:t>
            </a:r>
            <a:r>
              <a:rPr lang="en-GB" dirty="0">
                <a:latin typeface="Arial"/>
                <a:cs typeface="Arial"/>
              </a:rPr>
              <a:t> Squash or water, biscuits, fruit or cake </a:t>
            </a:r>
            <a:r>
              <a:rPr lang="en-US" dirty="0">
                <a:latin typeface="Arial"/>
                <a:cs typeface="Arial"/>
              </a:rPr>
              <a:t>​</a:t>
            </a:r>
          </a:p>
          <a:p>
            <a:pPr fontAlgn="base">
              <a:lnSpc>
                <a:spcPct val="110000"/>
              </a:lnSpc>
              <a:buClr>
                <a:schemeClr val="accent6">
                  <a:lumMod val="75000"/>
                </a:schemeClr>
              </a:buClr>
              <a:buFont typeface="Wingdings" panose="05000000000000000000" pitchFamily="2" charset="2"/>
              <a:buChar char="§"/>
            </a:pPr>
            <a:r>
              <a:rPr lang="en-US" dirty="0">
                <a:latin typeface="Arial"/>
                <a:cs typeface="Arial"/>
              </a:rPr>
              <a:t>Dietary needs are catered for. If you know you don’t eat much, please don’t worry you can bring your own if that helps. We like to make sure everyone is always fed!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475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04D6D00BB1642842CF84965DE9E96" ma:contentTypeVersion="12" ma:contentTypeDescription="Create a new document." ma:contentTypeScope="" ma:versionID="453887b8f6cc448d533a2e4c6d446571">
  <xsd:schema xmlns:xsd="http://www.w3.org/2001/XMLSchema" xmlns:xs="http://www.w3.org/2001/XMLSchema" xmlns:p="http://schemas.microsoft.com/office/2006/metadata/properties" xmlns:ns2="57128da9-70be-4ec5-b561-f2d089aa735d" xmlns:ns3="918be553-e330-4345-a9d6-4fc0f716e86c" targetNamespace="http://schemas.microsoft.com/office/2006/metadata/properties" ma:root="true" ma:fieldsID="454b8da1a6991e85d282147fbe817932" ns2:_="" ns3:_="">
    <xsd:import namespace="57128da9-70be-4ec5-b561-f2d089aa735d"/>
    <xsd:import namespace="918be553-e330-4345-a9d6-4fc0f716e8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128da9-70be-4ec5-b561-f2d089aa7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be553-e330-4345-a9d6-4fc0f716e8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e8497a-f141-4c2d-a730-14ecd2f10bc3}" ma:internalName="TaxCatchAll" ma:showField="CatchAllData" ma:web="918be553-e330-4345-a9d6-4fc0f716e8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18be553-e330-4345-a9d6-4fc0f716e86c" xsi:nil="true"/>
    <lcf76f155ced4ddcb4097134ff3c332f xmlns="57128da9-70be-4ec5-b561-f2d089aa73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E26EF-111F-4A83-98E9-F463882EF3CC}"/>
</file>

<file path=customXml/itemProps2.xml><?xml version="1.0" encoding="utf-8"?>
<ds:datastoreItem xmlns:ds="http://schemas.openxmlformats.org/officeDocument/2006/customXml" ds:itemID="{FF20671C-1D01-48E1-93AF-BDC9A1FA239C}">
  <ds:schemaRefs>
    <ds:schemaRef ds:uri="57128da9-70be-4ec5-b561-f2d089aa735d"/>
    <ds:schemaRef ds:uri="918be553-e330-4345-a9d6-4fc0f716e86c"/>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738CAD2-96BC-4F4D-A6F6-7270075FC979}">
  <ds:schemaRefs>
    <ds:schemaRef ds:uri="http://schemas.microsoft.com/sharepoint/v3/contenttype/forms"/>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otalTime>262</TotalTime>
  <Words>977</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Rockwell</vt:lpstr>
      <vt:lpstr>Wingdings</vt:lpstr>
      <vt:lpstr>Gallery</vt:lpstr>
      <vt:lpstr> Great Wood centre manager:  Carly Kew centre Chaplain: Patrick weld </vt:lpstr>
      <vt:lpstr>Welcome to great wood</vt:lpstr>
      <vt:lpstr>SSE Outdoors</vt:lpstr>
      <vt:lpstr>Our 4 centres</vt:lpstr>
      <vt:lpstr> History</vt:lpstr>
      <vt:lpstr>Why go on Camp?</vt:lpstr>
      <vt:lpstr>Security &amp; Policies</vt:lpstr>
      <vt:lpstr>accommodation</vt:lpstr>
      <vt:lpstr>The most important bit…food!</vt:lpstr>
      <vt:lpstr>Activities </vt:lpstr>
      <vt:lpstr>A typical day</vt:lpstr>
      <vt:lpstr>Helpful packing tips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Kilve Court centre managers:  Kirsty Darlington / Carly Kew</dc:title>
  <dc:creator>Carly Kew</dc:creator>
  <cp:lastModifiedBy>Carly Kew</cp:lastModifiedBy>
  <cp:revision>13</cp:revision>
  <dcterms:created xsi:type="dcterms:W3CDTF">2021-03-12T10:32:50Z</dcterms:created>
  <dcterms:modified xsi:type="dcterms:W3CDTF">2023-11-23T10:29:27Z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0x01010032204D6D00BB1642842CF84965DE9E96</vt:lpwstr>
  </property>
  <property fmtid="{D5CDD505-2E9C-101B-9397-08002B2CF9AE}" pid="3" name="_ExtendedDescription">
    <vt:lpwstr/>
  </property>
  <property fmtid="{D5CDD505-2E9C-101B-9397-08002B2CF9AE}" pid="4" name="MediaServiceImageTags">
    <vt:lpwstr/>
  </property>
</Properties>
</file>