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6743A-C81C-4AB4-B0E7-A3C7F2546AB1}" v="18" dt="2024-01-17T14:27:12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y Kew" userId="3d297b6b-efcd-4ed8-8063-4f8c6fd9c0f4" providerId="ADAL" clId="{760F035D-AA0B-4465-9E3C-9331027466D2}"/>
    <pc:docChg chg="modSld">
      <pc:chgData name="Carly Kew" userId="3d297b6b-efcd-4ed8-8063-4f8c6fd9c0f4" providerId="ADAL" clId="{760F035D-AA0B-4465-9E3C-9331027466D2}" dt="2024-01-17T14:28:47.830" v="0" actId="20577"/>
      <pc:docMkLst>
        <pc:docMk/>
      </pc:docMkLst>
      <pc:sldChg chg="modSp mod">
        <pc:chgData name="Carly Kew" userId="3d297b6b-efcd-4ed8-8063-4f8c6fd9c0f4" providerId="ADAL" clId="{760F035D-AA0B-4465-9E3C-9331027466D2}" dt="2024-01-17T14:28:47.830" v="0" actId="20577"/>
        <pc:sldMkLst>
          <pc:docMk/>
          <pc:sldMk cId="109857222" sldId="256"/>
        </pc:sldMkLst>
        <pc:spChg chg="mod">
          <ac:chgData name="Carly Kew" userId="3d297b6b-efcd-4ed8-8063-4f8c6fd9c0f4" providerId="ADAL" clId="{760F035D-AA0B-4465-9E3C-9331027466D2}" dt="2024-01-17T14:28:47.830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Carly Kew" userId="3d297b6b-efcd-4ed8-8063-4f8c6fd9c0f4" providerId="ADAL" clId="{2A66743A-C81C-4AB4-B0E7-A3C7F2546AB1}"/>
    <pc:docChg chg="undo custSel modSld">
      <pc:chgData name="Carly Kew" userId="3d297b6b-efcd-4ed8-8063-4f8c6fd9c0f4" providerId="ADAL" clId="{2A66743A-C81C-4AB4-B0E7-A3C7F2546AB1}" dt="2024-01-17T14:27:12.544" v="31" actId="255"/>
      <pc:docMkLst>
        <pc:docMk/>
      </pc:docMkLst>
      <pc:sldChg chg="addSp delSp modSp mod modClrScheme delDesignElem chgLayout">
        <pc:chgData name="Carly Kew" userId="3d297b6b-efcd-4ed8-8063-4f8c6fd9c0f4" providerId="ADAL" clId="{2A66743A-C81C-4AB4-B0E7-A3C7F2546AB1}" dt="2024-01-17T14:27:12.544" v="31" actId="255"/>
        <pc:sldMkLst>
          <pc:docMk/>
          <pc:sldMk cId="2205622535" sldId="259"/>
        </pc:sldMkLst>
        <pc:spChg chg="mod ord">
          <ac:chgData name="Carly Kew" userId="3d297b6b-efcd-4ed8-8063-4f8c6fd9c0f4" providerId="ADAL" clId="{2A66743A-C81C-4AB4-B0E7-A3C7F2546AB1}" dt="2024-01-17T14:26:22.155" v="12" actId="26606"/>
          <ac:spMkLst>
            <pc:docMk/>
            <pc:sldMk cId="2205622535" sldId="259"/>
            <ac:spMk id="2" creationId="{AB4A5FEA-11E2-4AA2-BBCA-33652CAB4FA3}"/>
          </ac:spMkLst>
        </pc:spChg>
        <pc:spChg chg="add del mod ord">
          <ac:chgData name="Carly Kew" userId="3d297b6b-efcd-4ed8-8063-4f8c6fd9c0f4" providerId="ADAL" clId="{2A66743A-C81C-4AB4-B0E7-A3C7F2546AB1}" dt="2024-01-17T14:26:11.117" v="11" actId="700"/>
          <ac:spMkLst>
            <pc:docMk/>
            <pc:sldMk cId="2205622535" sldId="259"/>
            <ac:spMk id="5" creationId="{35A83577-83DB-B69D-B658-6156AA68AC3A}"/>
          </ac:spMkLst>
        </pc:spChg>
        <pc:spChg chg="add del mod ord">
          <ac:chgData name="Carly Kew" userId="3d297b6b-efcd-4ed8-8063-4f8c6fd9c0f4" providerId="ADAL" clId="{2A66743A-C81C-4AB4-B0E7-A3C7F2546AB1}" dt="2024-01-17T14:26:11.117" v="11" actId="700"/>
          <ac:spMkLst>
            <pc:docMk/>
            <pc:sldMk cId="2205622535" sldId="259"/>
            <ac:spMk id="6" creationId="{8B556275-4CE4-38D8-FB02-85487BD216BF}"/>
          </ac:spMkLst>
        </pc:spChg>
        <pc:spChg chg="add del mod ord">
          <ac:chgData name="Carly Kew" userId="3d297b6b-efcd-4ed8-8063-4f8c6fd9c0f4" providerId="ADAL" clId="{2A66743A-C81C-4AB4-B0E7-A3C7F2546AB1}" dt="2024-01-17T14:26:11.117" v="11" actId="700"/>
          <ac:spMkLst>
            <pc:docMk/>
            <pc:sldMk cId="2205622535" sldId="259"/>
            <ac:spMk id="7" creationId="{F4FEDEF1-B2CC-D3D2-0603-D4CB27F92703}"/>
          </ac:spMkLst>
        </pc:spChg>
        <pc:grpChg chg="add del">
          <ac:chgData name="Carly Kew" userId="3d297b6b-efcd-4ed8-8063-4f8c6fd9c0f4" providerId="ADAL" clId="{2A66743A-C81C-4AB4-B0E7-A3C7F2546AB1}" dt="2024-01-17T14:26:22.155" v="12" actId="26606"/>
          <ac:grpSpMkLst>
            <pc:docMk/>
            <pc:sldMk cId="2205622535" sldId="259"/>
            <ac:grpSpMk id="13324" creationId="{072F63BA-7537-485F-BFCA-EA001ED44689}"/>
          </ac:grpSpMkLst>
        </pc:grpChg>
        <pc:graphicFrameChg chg="mod ord modGraphic">
          <ac:chgData name="Carly Kew" userId="3d297b6b-efcd-4ed8-8063-4f8c6fd9c0f4" providerId="ADAL" clId="{2A66743A-C81C-4AB4-B0E7-A3C7F2546AB1}" dt="2024-01-17T14:27:12.544" v="31" actId="255"/>
          <ac:graphicFrameMkLst>
            <pc:docMk/>
            <pc:sldMk cId="2205622535" sldId="259"/>
            <ac:graphicFrameMk id="13316" creationId="{505C758B-65F4-457A-B281-48CD13FFFC77}"/>
          </ac:graphicFrameMkLst>
        </pc:graphicFrameChg>
        <pc:picChg chg="add mod">
          <ac:chgData name="Carly Kew" userId="3d297b6b-efcd-4ed8-8063-4f8c6fd9c0f4" providerId="ADAL" clId="{2A66743A-C81C-4AB4-B0E7-A3C7F2546AB1}" dt="2024-01-17T14:26:22.155" v="12" actId="26606"/>
          <ac:picMkLst>
            <pc:docMk/>
            <pc:sldMk cId="2205622535" sldId="259"/>
            <ac:picMk id="3" creationId="{23CDD04C-DEEC-F577-E0C9-EE3F8E98C04E}"/>
          </ac:picMkLst>
        </pc:picChg>
        <pc:picChg chg="del">
          <ac:chgData name="Carly Kew" userId="3d297b6b-efcd-4ed8-8063-4f8c6fd9c0f4" providerId="ADAL" clId="{2A66743A-C81C-4AB4-B0E7-A3C7F2546AB1}" dt="2024-01-17T14:23:57.360" v="3" actId="478"/>
          <ac:picMkLst>
            <pc:docMk/>
            <pc:sldMk cId="2205622535" sldId="259"/>
            <ac:picMk id="4" creationId="{7F072781-781F-4119-81DB-0B2147FF6A74}"/>
          </ac:picMkLst>
        </pc:picChg>
      </pc:sldChg>
    </pc:docChg>
  </pc:docChgLst>
  <pc:docChgLst>
    <pc:chgData name="Carly Kew" userId="3d297b6b-efcd-4ed8-8063-4f8c6fd9c0f4" providerId="ADAL" clId="{D8F4899C-BE24-4FF3-9C81-87509FDAF8C5}"/>
    <pc:docChg chg="custSel modSld">
      <pc:chgData name="Carly Kew" userId="3d297b6b-efcd-4ed8-8063-4f8c6fd9c0f4" providerId="ADAL" clId="{D8F4899C-BE24-4FF3-9C81-87509FDAF8C5}" dt="2022-12-14T10:15:18.850" v="33" actId="20577"/>
      <pc:docMkLst>
        <pc:docMk/>
      </pc:docMkLst>
      <pc:sldChg chg="delSp modSp mod">
        <pc:chgData name="Carly Kew" userId="3d297b6b-efcd-4ed8-8063-4f8c6fd9c0f4" providerId="ADAL" clId="{D8F4899C-BE24-4FF3-9C81-87509FDAF8C5}" dt="2022-12-14T10:15:18.850" v="33" actId="20577"/>
        <pc:sldMkLst>
          <pc:docMk/>
          <pc:sldMk cId="109857222" sldId="256"/>
        </pc:sldMkLst>
        <pc:spChg chg="mod">
          <ac:chgData name="Carly Kew" userId="3d297b6b-efcd-4ed8-8063-4f8c6fd9c0f4" providerId="ADAL" clId="{D8F4899C-BE24-4FF3-9C81-87509FDAF8C5}" dt="2022-12-14T10:15:18.850" v="33" actId="20577"/>
          <ac:spMkLst>
            <pc:docMk/>
            <pc:sldMk cId="109857222" sldId="256"/>
            <ac:spMk id="2" creationId="{00000000-0000-0000-0000-000000000000}"/>
          </ac:spMkLst>
        </pc:spChg>
        <pc:picChg chg="del">
          <ac:chgData name="Carly Kew" userId="3d297b6b-efcd-4ed8-8063-4f8c6fd9c0f4" providerId="ADAL" clId="{D8F4899C-BE24-4FF3-9C81-87509FDAF8C5}" dt="2022-12-14T10:14:57.048" v="31" actId="478"/>
          <ac:picMkLst>
            <pc:docMk/>
            <pc:sldMk cId="109857222" sldId="256"/>
            <ac:picMk id="22" creationId="{DA099144-3173-42E9-B628-283966558E0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9C3C6-6DCC-4FC5-9E14-A42D4FF4523B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24D61B-51ED-4EA1-A54E-88E68F07719F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Kilve Court</a:t>
          </a:r>
        </a:p>
      </dgm:t>
    </dgm:pt>
    <dgm:pt modelId="{1D2D094B-6C2F-4AB5-9BD1-485E8EDF94C8}" type="parTrans" cxnId="{C88A0244-31AE-429C-8147-63CFF0962418}">
      <dgm:prSet/>
      <dgm:spPr/>
      <dgm:t>
        <a:bodyPr/>
        <a:lstStyle/>
        <a:p>
          <a:endParaRPr lang="en-US"/>
        </a:p>
      </dgm:t>
    </dgm:pt>
    <dgm:pt modelId="{FD5E4554-507F-4100-8A10-B7CFFE3B8E4D}" type="sibTrans" cxnId="{C88A0244-31AE-429C-8147-63CFF0962418}">
      <dgm:prSet/>
      <dgm:spPr/>
      <dgm:t>
        <a:bodyPr/>
        <a:lstStyle/>
        <a:p>
          <a:endParaRPr lang="en-US"/>
        </a:p>
      </dgm:t>
    </dgm:pt>
    <dgm:pt modelId="{EA94752A-D1D3-46AF-8A6B-D1C989A3ADB1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There are four centres: Kilve Court, Great Wood, The Outdoor Centre, &amp; Charterhouse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​</a:t>
          </a:r>
        </a:p>
      </dgm:t>
    </dgm:pt>
    <dgm:pt modelId="{1B020983-20A8-4A3A-86F3-7F160903D82F}" type="parTrans" cxnId="{31CDC573-F4E9-43EF-98CF-85B4DECB94A1}">
      <dgm:prSet/>
      <dgm:spPr/>
      <dgm:t>
        <a:bodyPr/>
        <a:lstStyle/>
        <a:p>
          <a:endParaRPr lang="en-US"/>
        </a:p>
      </dgm:t>
    </dgm:pt>
    <dgm:pt modelId="{44CD67AA-7C47-416C-8A73-CCCD3D739F8A}" type="sibTrans" cxnId="{31CDC573-F4E9-43EF-98CF-85B4DECB94A1}">
      <dgm:prSet/>
      <dgm:spPr/>
      <dgm:t>
        <a:bodyPr/>
        <a:lstStyle/>
        <a:p>
          <a:endParaRPr lang="en-US"/>
        </a:p>
      </dgm:t>
    </dgm:pt>
    <dgm:pt modelId="{780BA83D-B777-4BD5-BDF7-A0B9F6789C04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Operating for over 60 years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​</a:t>
          </a:r>
        </a:p>
      </dgm:t>
    </dgm:pt>
    <dgm:pt modelId="{3C9202B7-8D34-48E1-9F84-C5C42972FBA9}" type="parTrans" cxnId="{2EDE217C-D3F0-4A66-9862-B0ECA733C11B}">
      <dgm:prSet/>
      <dgm:spPr/>
      <dgm:t>
        <a:bodyPr/>
        <a:lstStyle/>
        <a:p>
          <a:endParaRPr lang="en-US"/>
        </a:p>
      </dgm:t>
    </dgm:pt>
    <dgm:pt modelId="{C70346D3-47C5-4A9F-9E90-2DDBC26A85AA}" type="sibTrans" cxnId="{2EDE217C-D3F0-4A66-9862-B0ECA733C11B}">
      <dgm:prSet/>
      <dgm:spPr/>
      <dgm:t>
        <a:bodyPr/>
        <a:lstStyle/>
        <a:p>
          <a:endParaRPr lang="en-US"/>
        </a:p>
      </dgm:t>
    </dgm:pt>
    <dgm:pt modelId="{D26A534E-C816-4A2A-8ECD-0DBC6846F8C8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Kilve Court is located in the village of Kilve, at the bottom of the Quantock Hills , between Bridgwater &amp; Minehead</a:t>
          </a:r>
          <a:r>
            <a:rPr lang="en-US" dirty="0"/>
            <a:t>​</a:t>
          </a:r>
        </a:p>
      </dgm:t>
    </dgm:pt>
    <dgm:pt modelId="{BBB6E1B4-4500-45FF-82C2-0D383F4C2747}" type="parTrans" cxnId="{61C7DF5E-6E02-4B42-91B5-966071761925}">
      <dgm:prSet/>
      <dgm:spPr/>
      <dgm:t>
        <a:bodyPr/>
        <a:lstStyle/>
        <a:p>
          <a:endParaRPr lang="en-US"/>
        </a:p>
      </dgm:t>
    </dgm:pt>
    <dgm:pt modelId="{7B4A0100-4CB6-46FC-9F78-CCDACAF04251}" type="sibTrans" cxnId="{61C7DF5E-6E02-4B42-91B5-966071761925}">
      <dgm:prSet/>
      <dgm:spPr/>
      <dgm:t>
        <a:bodyPr/>
        <a:lstStyle/>
        <a:p>
          <a:endParaRPr lang="en-US"/>
        </a:p>
      </dgm:t>
    </dgm:pt>
    <dgm:pt modelId="{2C8D9A20-6FED-46D0-BD22-2EF0BDA0AC98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Providing residential courses, day courses, educational courses, conferences, DoE and much more… 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​</a:t>
          </a:r>
        </a:p>
      </dgm:t>
    </dgm:pt>
    <dgm:pt modelId="{705D6F52-5522-4B01-994C-B2778C99A446}" type="parTrans" cxnId="{3793D367-E3BE-4E98-BBC5-216F8E6A3981}">
      <dgm:prSet/>
      <dgm:spPr/>
      <dgm:t>
        <a:bodyPr/>
        <a:lstStyle/>
        <a:p>
          <a:endParaRPr lang="en-US"/>
        </a:p>
      </dgm:t>
    </dgm:pt>
    <dgm:pt modelId="{C2785962-A634-4891-9AC0-6B9E86B3E7FB}" type="sibTrans" cxnId="{3793D367-E3BE-4E98-BBC5-216F8E6A3981}">
      <dgm:prSet/>
      <dgm:spPr/>
      <dgm:t>
        <a:bodyPr/>
        <a:lstStyle/>
        <a:p>
          <a:endParaRPr lang="en-US"/>
        </a:p>
      </dgm:t>
    </dgm:pt>
    <dgm:pt modelId="{F6C4CE08-A2FD-4CD1-B4A7-0600EA67A8CC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SSE Outdoors is part of the County Council within the </a:t>
          </a:r>
          <a:r>
            <a:rPr lang="en-GB" dirty="0">
              <a:solidFill>
                <a:schemeClr val="bg1"/>
              </a:solidFill>
            </a:rPr>
            <a:t>Education, Partnerships and Skills area of Children's services 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14615-5FD7-4076-8BB7-380737F74ED9}" type="parTrans" cxnId="{973C0D15-FAFB-493C-942D-1EF10EBD8E8B}">
      <dgm:prSet/>
      <dgm:spPr/>
      <dgm:t>
        <a:bodyPr/>
        <a:lstStyle/>
        <a:p>
          <a:endParaRPr lang="en-GB"/>
        </a:p>
      </dgm:t>
    </dgm:pt>
    <dgm:pt modelId="{8432A713-0BFF-410C-AA99-EF6F9C510553}" type="sibTrans" cxnId="{973C0D15-FAFB-493C-942D-1EF10EBD8E8B}">
      <dgm:prSet/>
      <dgm:spPr/>
      <dgm:t>
        <a:bodyPr/>
        <a:lstStyle/>
        <a:p>
          <a:endParaRPr lang="en-GB"/>
        </a:p>
      </dgm:t>
    </dgm:pt>
    <dgm:pt modelId="{9BCF8F8D-9295-42A8-9558-329E035B9B74}" type="pres">
      <dgm:prSet presAssocID="{CE59C3C6-6DCC-4FC5-9E14-A42D4FF4523B}" presName="diagram" presStyleCnt="0">
        <dgm:presLayoutVars>
          <dgm:dir/>
          <dgm:resizeHandles val="exact"/>
        </dgm:presLayoutVars>
      </dgm:prSet>
      <dgm:spPr/>
    </dgm:pt>
    <dgm:pt modelId="{E302EE30-9775-4F83-9324-8344112B5EE3}" type="pres">
      <dgm:prSet presAssocID="{D324D61B-51ED-4EA1-A54E-88E68F07719F}" presName="node" presStyleLbl="node1" presStyleIdx="0" presStyleCnt="6">
        <dgm:presLayoutVars>
          <dgm:bulletEnabled val="1"/>
        </dgm:presLayoutVars>
      </dgm:prSet>
      <dgm:spPr/>
    </dgm:pt>
    <dgm:pt modelId="{4A47CB02-4CE3-4CB5-A68B-FBEB3AB91E48}" type="pres">
      <dgm:prSet presAssocID="{FD5E4554-507F-4100-8A10-B7CFFE3B8E4D}" presName="sibTrans" presStyleCnt="0"/>
      <dgm:spPr/>
    </dgm:pt>
    <dgm:pt modelId="{F177FF35-E2E3-4881-BDFC-4ADF2374064A}" type="pres">
      <dgm:prSet presAssocID="{EA94752A-D1D3-46AF-8A6B-D1C989A3ADB1}" presName="node" presStyleLbl="node1" presStyleIdx="1" presStyleCnt="6">
        <dgm:presLayoutVars>
          <dgm:bulletEnabled val="1"/>
        </dgm:presLayoutVars>
      </dgm:prSet>
      <dgm:spPr/>
    </dgm:pt>
    <dgm:pt modelId="{9EAC158C-02F0-479C-8E4D-7B0E8646521C}" type="pres">
      <dgm:prSet presAssocID="{44CD67AA-7C47-416C-8A73-CCCD3D739F8A}" presName="sibTrans" presStyleCnt="0"/>
      <dgm:spPr/>
    </dgm:pt>
    <dgm:pt modelId="{35D37801-7F64-4581-A85F-9FB5CD61F69E}" type="pres">
      <dgm:prSet presAssocID="{780BA83D-B777-4BD5-BDF7-A0B9F6789C04}" presName="node" presStyleLbl="node1" presStyleIdx="2" presStyleCnt="6">
        <dgm:presLayoutVars>
          <dgm:bulletEnabled val="1"/>
        </dgm:presLayoutVars>
      </dgm:prSet>
      <dgm:spPr/>
    </dgm:pt>
    <dgm:pt modelId="{23314DC6-2757-468E-A87F-E44A8F82CFD4}" type="pres">
      <dgm:prSet presAssocID="{C70346D3-47C5-4A9F-9E90-2DDBC26A85AA}" presName="sibTrans" presStyleCnt="0"/>
      <dgm:spPr/>
    </dgm:pt>
    <dgm:pt modelId="{7D827485-D2E6-410F-BAD7-BDDB3034391E}" type="pres">
      <dgm:prSet presAssocID="{D26A534E-C816-4A2A-8ECD-0DBC6846F8C8}" presName="node" presStyleLbl="node1" presStyleIdx="3" presStyleCnt="6">
        <dgm:presLayoutVars>
          <dgm:bulletEnabled val="1"/>
        </dgm:presLayoutVars>
      </dgm:prSet>
      <dgm:spPr/>
    </dgm:pt>
    <dgm:pt modelId="{AED3F245-D42F-45E9-9FE6-0B1D2D3E6582}" type="pres">
      <dgm:prSet presAssocID="{7B4A0100-4CB6-46FC-9F78-CCDACAF04251}" presName="sibTrans" presStyleCnt="0"/>
      <dgm:spPr/>
    </dgm:pt>
    <dgm:pt modelId="{19F55A17-A010-4023-AC45-04D9B410AF1E}" type="pres">
      <dgm:prSet presAssocID="{2C8D9A20-6FED-46D0-BD22-2EF0BDA0AC98}" presName="node" presStyleLbl="node1" presStyleIdx="4" presStyleCnt="6">
        <dgm:presLayoutVars>
          <dgm:bulletEnabled val="1"/>
        </dgm:presLayoutVars>
      </dgm:prSet>
      <dgm:spPr/>
    </dgm:pt>
    <dgm:pt modelId="{A51D41A3-63A4-4F7A-9CAF-295B1F79F16C}" type="pres">
      <dgm:prSet presAssocID="{C2785962-A634-4891-9AC0-6B9E86B3E7FB}" presName="sibTrans" presStyleCnt="0"/>
      <dgm:spPr/>
    </dgm:pt>
    <dgm:pt modelId="{4DD19039-9786-4B7C-8B77-4AE61680A507}" type="pres">
      <dgm:prSet presAssocID="{F6C4CE08-A2FD-4CD1-B4A7-0600EA67A8CC}" presName="node" presStyleLbl="node1" presStyleIdx="5" presStyleCnt="6">
        <dgm:presLayoutVars>
          <dgm:bulletEnabled val="1"/>
        </dgm:presLayoutVars>
      </dgm:prSet>
      <dgm:spPr/>
    </dgm:pt>
  </dgm:ptLst>
  <dgm:cxnLst>
    <dgm:cxn modelId="{973C0D15-FAFB-493C-942D-1EF10EBD8E8B}" srcId="{CE59C3C6-6DCC-4FC5-9E14-A42D4FF4523B}" destId="{F6C4CE08-A2FD-4CD1-B4A7-0600EA67A8CC}" srcOrd="5" destOrd="0" parTransId="{39014615-5FD7-4076-8BB7-380737F74ED9}" sibTransId="{8432A713-0BFF-410C-AA99-EF6F9C510553}"/>
    <dgm:cxn modelId="{EDF53E20-D0C5-4AC6-9782-E2548FB6764E}" type="presOf" srcId="{CE59C3C6-6DCC-4FC5-9E14-A42D4FF4523B}" destId="{9BCF8F8D-9295-42A8-9558-329E035B9B74}" srcOrd="0" destOrd="0" presId="urn:microsoft.com/office/officeart/2005/8/layout/default"/>
    <dgm:cxn modelId="{A47C2535-8CD2-4D95-BB77-3C201F33966A}" type="presOf" srcId="{F6C4CE08-A2FD-4CD1-B4A7-0600EA67A8CC}" destId="{4DD19039-9786-4B7C-8B77-4AE61680A507}" srcOrd="0" destOrd="0" presId="urn:microsoft.com/office/officeart/2005/8/layout/default"/>
    <dgm:cxn modelId="{61C7DF5E-6E02-4B42-91B5-966071761925}" srcId="{CE59C3C6-6DCC-4FC5-9E14-A42D4FF4523B}" destId="{D26A534E-C816-4A2A-8ECD-0DBC6846F8C8}" srcOrd="3" destOrd="0" parTransId="{BBB6E1B4-4500-45FF-82C2-0D383F4C2747}" sibTransId="{7B4A0100-4CB6-46FC-9F78-CCDACAF04251}"/>
    <dgm:cxn modelId="{C88A0244-31AE-429C-8147-63CFF0962418}" srcId="{CE59C3C6-6DCC-4FC5-9E14-A42D4FF4523B}" destId="{D324D61B-51ED-4EA1-A54E-88E68F07719F}" srcOrd="0" destOrd="0" parTransId="{1D2D094B-6C2F-4AB5-9BD1-485E8EDF94C8}" sibTransId="{FD5E4554-507F-4100-8A10-B7CFFE3B8E4D}"/>
    <dgm:cxn modelId="{3793D367-E3BE-4E98-BBC5-216F8E6A3981}" srcId="{CE59C3C6-6DCC-4FC5-9E14-A42D4FF4523B}" destId="{2C8D9A20-6FED-46D0-BD22-2EF0BDA0AC98}" srcOrd="4" destOrd="0" parTransId="{705D6F52-5522-4B01-994C-B2778C99A446}" sibTransId="{C2785962-A634-4891-9AC0-6B9E86B3E7FB}"/>
    <dgm:cxn modelId="{0D347F6A-0F94-432B-804B-7DFAC1292D12}" type="presOf" srcId="{D26A534E-C816-4A2A-8ECD-0DBC6846F8C8}" destId="{7D827485-D2E6-410F-BAD7-BDDB3034391E}" srcOrd="0" destOrd="0" presId="urn:microsoft.com/office/officeart/2005/8/layout/default"/>
    <dgm:cxn modelId="{31CDC573-F4E9-43EF-98CF-85B4DECB94A1}" srcId="{CE59C3C6-6DCC-4FC5-9E14-A42D4FF4523B}" destId="{EA94752A-D1D3-46AF-8A6B-D1C989A3ADB1}" srcOrd="1" destOrd="0" parTransId="{1B020983-20A8-4A3A-86F3-7F160903D82F}" sibTransId="{44CD67AA-7C47-416C-8A73-CCCD3D739F8A}"/>
    <dgm:cxn modelId="{2EDE217C-D3F0-4A66-9862-B0ECA733C11B}" srcId="{CE59C3C6-6DCC-4FC5-9E14-A42D4FF4523B}" destId="{780BA83D-B777-4BD5-BDF7-A0B9F6789C04}" srcOrd="2" destOrd="0" parTransId="{3C9202B7-8D34-48E1-9F84-C5C42972FBA9}" sibTransId="{C70346D3-47C5-4A9F-9E90-2DDBC26A85AA}"/>
    <dgm:cxn modelId="{035C8984-8968-42EC-BC63-C038A79B68FC}" type="presOf" srcId="{2C8D9A20-6FED-46D0-BD22-2EF0BDA0AC98}" destId="{19F55A17-A010-4023-AC45-04D9B410AF1E}" srcOrd="0" destOrd="0" presId="urn:microsoft.com/office/officeart/2005/8/layout/default"/>
    <dgm:cxn modelId="{A927BA89-3999-437B-9358-CB7EF98D4437}" type="presOf" srcId="{D324D61B-51ED-4EA1-A54E-88E68F07719F}" destId="{E302EE30-9775-4F83-9324-8344112B5EE3}" srcOrd="0" destOrd="0" presId="urn:microsoft.com/office/officeart/2005/8/layout/default"/>
    <dgm:cxn modelId="{D6B54F97-6BA4-4E18-9890-875C9F6B9C68}" type="presOf" srcId="{780BA83D-B777-4BD5-BDF7-A0B9F6789C04}" destId="{35D37801-7F64-4581-A85F-9FB5CD61F69E}" srcOrd="0" destOrd="0" presId="urn:microsoft.com/office/officeart/2005/8/layout/default"/>
    <dgm:cxn modelId="{F66457D2-F059-4CCC-975A-066568EEF69E}" type="presOf" srcId="{EA94752A-D1D3-46AF-8A6B-D1C989A3ADB1}" destId="{F177FF35-E2E3-4881-BDFC-4ADF2374064A}" srcOrd="0" destOrd="0" presId="urn:microsoft.com/office/officeart/2005/8/layout/default"/>
    <dgm:cxn modelId="{7FF3AEEA-9857-4D3D-85B8-E9C02D59BEE3}" type="presParOf" srcId="{9BCF8F8D-9295-42A8-9558-329E035B9B74}" destId="{E302EE30-9775-4F83-9324-8344112B5EE3}" srcOrd="0" destOrd="0" presId="urn:microsoft.com/office/officeart/2005/8/layout/default"/>
    <dgm:cxn modelId="{01E6982A-0047-4B5C-A8B6-1ED8C4BEF43D}" type="presParOf" srcId="{9BCF8F8D-9295-42A8-9558-329E035B9B74}" destId="{4A47CB02-4CE3-4CB5-A68B-FBEB3AB91E48}" srcOrd="1" destOrd="0" presId="urn:microsoft.com/office/officeart/2005/8/layout/default"/>
    <dgm:cxn modelId="{37F57E05-173F-46AE-97AB-D17AB9ECE752}" type="presParOf" srcId="{9BCF8F8D-9295-42A8-9558-329E035B9B74}" destId="{F177FF35-E2E3-4881-BDFC-4ADF2374064A}" srcOrd="2" destOrd="0" presId="urn:microsoft.com/office/officeart/2005/8/layout/default"/>
    <dgm:cxn modelId="{7A50899B-4122-474F-A5AE-0D445192CFD0}" type="presParOf" srcId="{9BCF8F8D-9295-42A8-9558-329E035B9B74}" destId="{9EAC158C-02F0-479C-8E4D-7B0E8646521C}" srcOrd="3" destOrd="0" presId="urn:microsoft.com/office/officeart/2005/8/layout/default"/>
    <dgm:cxn modelId="{BA4584AA-5508-4248-A16C-BCF488FBB3E6}" type="presParOf" srcId="{9BCF8F8D-9295-42A8-9558-329E035B9B74}" destId="{35D37801-7F64-4581-A85F-9FB5CD61F69E}" srcOrd="4" destOrd="0" presId="urn:microsoft.com/office/officeart/2005/8/layout/default"/>
    <dgm:cxn modelId="{7AC00F02-5D9D-42FA-B557-A78BE29F8FC7}" type="presParOf" srcId="{9BCF8F8D-9295-42A8-9558-329E035B9B74}" destId="{23314DC6-2757-468E-A87F-E44A8F82CFD4}" srcOrd="5" destOrd="0" presId="urn:microsoft.com/office/officeart/2005/8/layout/default"/>
    <dgm:cxn modelId="{7267E480-903A-4E2C-AE79-A2857467085F}" type="presParOf" srcId="{9BCF8F8D-9295-42A8-9558-329E035B9B74}" destId="{7D827485-D2E6-410F-BAD7-BDDB3034391E}" srcOrd="6" destOrd="0" presId="urn:microsoft.com/office/officeart/2005/8/layout/default"/>
    <dgm:cxn modelId="{897E929E-EB3C-41EA-98A5-873A8AEF5167}" type="presParOf" srcId="{9BCF8F8D-9295-42A8-9558-329E035B9B74}" destId="{AED3F245-D42F-45E9-9FE6-0B1D2D3E6582}" srcOrd="7" destOrd="0" presId="urn:microsoft.com/office/officeart/2005/8/layout/default"/>
    <dgm:cxn modelId="{D314B916-80A8-4BEE-BE7D-A63579CD67C0}" type="presParOf" srcId="{9BCF8F8D-9295-42A8-9558-329E035B9B74}" destId="{19F55A17-A010-4023-AC45-04D9B410AF1E}" srcOrd="8" destOrd="0" presId="urn:microsoft.com/office/officeart/2005/8/layout/default"/>
    <dgm:cxn modelId="{62A0BFB2-F397-4512-A478-4B6F81934D5A}" type="presParOf" srcId="{9BCF8F8D-9295-42A8-9558-329E035B9B74}" destId="{A51D41A3-63A4-4F7A-9CAF-295B1F79F16C}" srcOrd="9" destOrd="0" presId="urn:microsoft.com/office/officeart/2005/8/layout/default"/>
    <dgm:cxn modelId="{E8EFBB45-9D12-4A78-B954-99AA20CF77BD}" type="presParOf" srcId="{9BCF8F8D-9295-42A8-9558-329E035B9B74}" destId="{4DD19039-9786-4B7C-8B77-4AE61680A50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EE30-9775-4F83-9324-8344112B5EE3}">
      <dsp:nvSpPr>
        <dsp:cNvPr id="0" name=""/>
        <dsp:cNvSpPr/>
      </dsp:nvSpPr>
      <dsp:spPr>
        <a:xfrm>
          <a:off x="276469" y="1699"/>
          <a:ext cx="1723607" cy="1034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Kilve Court</a:t>
          </a:r>
        </a:p>
      </dsp:txBody>
      <dsp:txXfrm>
        <a:off x="276469" y="1699"/>
        <a:ext cx="1723607" cy="1034164"/>
      </dsp:txXfrm>
    </dsp:sp>
    <dsp:sp modelId="{F177FF35-E2E3-4881-BDFC-4ADF2374064A}">
      <dsp:nvSpPr>
        <dsp:cNvPr id="0" name=""/>
        <dsp:cNvSpPr/>
      </dsp:nvSpPr>
      <dsp:spPr>
        <a:xfrm>
          <a:off x="2172437" y="1699"/>
          <a:ext cx="1723607" cy="1034164"/>
        </a:xfrm>
        <a:prstGeom prst="rect">
          <a:avLst/>
        </a:prstGeom>
        <a:solidFill>
          <a:schemeClr val="accent5">
            <a:hueOff val="419595"/>
            <a:satOff val="9603"/>
            <a:lumOff val="-207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There are four centres: Kilve Court, Great Wood, The Outdoor Centre, &amp; Charterhouse</a:t>
          </a:r>
          <a:r>
            <a:rPr lang="en-US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​</a:t>
          </a:r>
        </a:p>
      </dsp:txBody>
      <dsp:txXfrm>
        <a:off x="2172437" y="1699"/>
        <a:ext cx="1723607" cy="1034164"/>
      </dsp:txXfrm>
    </dsp:sp>
    <dsp:sp modelId="{35D37801-7F64-4581-A85F-9FB5CD61F69E}">
      <dsp:nvSpPr>
        <dsp:cNvPr id="0" name=""/>
        <dsp:cNvSpPr/>
      </dsp:nvSpPr>
      <dsp:spPr>
        <a:xfrm>
          <a:off x="276469" y="1208224"/>
          <a:ext cx="1723607" cy="1034164"/>
        </a:xfrm>
        <a:prstGeom prst="rect">
          <a:avLst/>
        </a:prstGeom>
        <a:solidFill>
          <a:schemeClr val="accent5">
            <a:hueOff val="839190"/>
            <a:satOff val="19206"/>
            <a:lumOff val="-415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Operating for over 60 years</a:t>
          </a:r>
          <a:r>
            <a:rPr lang="en-US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​</a:t>
          </a:r>
        </a:p>
      </dsp:txBody>
      <dsp:txXfrm>
        <a:off x="276469" y="1208224"/>
        <a:ext cx="1723607" cy="1034164"/>
      </dsp:txXfrm>
    </dsp:sp>
    <dsp:sp modelId="{7D827485-D2E6-410F-BAD7-BDDB3034391E}">
      <dsp:nvSpPr>
        <dsp:cNvPr id="0" name=""/>
        <dsp:cNvSpPr/>
      </dsp:nvSpPr>
      <dsp:spPr>
        <a:xfrm>
          <a:off x="2172437" y="1208224"/>
          <a:ext cx="1723607" cy="1034164"/>
        </a:xfrm>
        <a:prstGeom prst="rect">
          <a:avLst/>
        </a:prstGeom>
        <a:solidFill>
          <a:schemeClr val="accent5">
            <a:hueOff val="1258786"/>
            <a:satOff val="28809"/>
            <a:lumOff val="-6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Kilve Court is located in the village of Kilve, at the bottom of the Quantock Hills , between Bridgwater &amp; Minehead</a:t>
          </a:r>
          <a:r>
            <a:rPr lang="en-US" sz="1100" kern="1200" dirty="0"/>
            <a:t>​</a:t>
          </a:r>
        </a:p>
      </dsp:txBody>
      <dsp:txXfrm>
        <a:off x="2172437" y="1208224"/>
        <a:ext cx="1723607" cy="1034164"/>
      </dsp:txXfrm>
    </dsp:sp>
    <dsp:sp modelId="{19F55A17-A010-4023-AC45-04D9B410AF1E}">
      <dsp:nvSpPr>
        <dsp:cNvPr id="0" name=""/>
        <dsp:cNvSpPr/>
      </dsp:nvSpPr>
      <dsp:spPr>
        <a:xfrm>
          <a:off x="276469" y="2414749"/>
          <a:ext cx="1723607" cy="1034164"/>
        </a:xfrm>
        <a:prstGeom prst="rect">
          <a:avLst/>
        </a:prstGeom>
        <a:solidFill>
          <a:schemeClr val="accent5">
            <a:hueOff val="1678381"/>
            <a:satOff val="38412"/>
            <a:lumOff val="-831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Providing residential courses, day courses, educational courses, conferences, DoE and much more… </a:t>
          </a:r>
          <a:r>
            <a:rPr lang="en-US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​</a:t>
          </a:r>
        </a:p>
      </dsp:txBody>
      <dsp:txXfrm>
        <a:off x="276469" y="2414749"/>
        <a:ext cx="1723607" cy="1034164"/>
      </dsp:txXfrm>
    </dsp:sp>
    <dsp:sp modelId="{4DD19039-9786-4B7C-8B77-4AE61680A507}">
      <dsp:nvSpPr>
        <dsp:cNvPr id="0" name=""/>
        <dsp:cNvSpPr/>
      </dsp:nvSpPr>
      <dsp:spPr>
        <a:xfrm>
          <a:off x="2172437" y="2414749"/>
          <a:ext cx="1723607" cy="1034164"/>
        </a:xfrm>
        <a:prstGeom prst="rect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SSE Outdoors is part of the County Council within the </a:t>
          </a:r>
          <a:r>
            <a:rPr lang="en-GB" sz="1100" kern="1200" dirty="0">
              <a:solidFill>
                <a:schemeClr val="bg1"/>
              </a:solidFill>
            </a:rPr>
            <a:t>Education, Partnerships and Skills area of Children's services </a:t>
          </a:r>
          <a:endParaRPr lang="en-US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2437" y="2414749"/>
        <a:ext cx="1723607" cy="103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8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5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0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66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cid:dad8d49e-2e7c-4776-9869-73cd7c23daad@EURPRD10.PROD.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45D9E2ED-FF90-4200-A7EE-6D41D6526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5671" y="644327"/>
            <a:ext cx="9299965" cy="4811366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BEB8D-68AD-4314-8A2B-F8DC85A53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237" y="967934"/>
            <a:ext cx="8673013" cy="4164964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 </a:t>
            </a:r>
            <a: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Kilve Court</a:t>
            </a:r>
            <a:br>
              <a:rPr lang="en-US" sz="6000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manager: </a:t>
            </a:r>
            <a:b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Watson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79" y="4427183"/>
            <a:ext cx="7379502" cy="5229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 Outdoors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F71C9FC-46F6-4619-9096-2F9F4833E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C1AF-883A-4788-95A0-B38A8553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18" y="384701"/>
            <a:ext cx="5550355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3227-34F9-4ABB-AB1F-1618BF4C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85977"/>
            <a:ext cx="6361856" cy="4456981"/>
          </a:xfrm>
        </p:spPr>
        <p:txBody>
          <a:bodyPr numCol="3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ABSEIL TOWER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SHELTER BUILDING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CAMP FIRE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BUSHCRAFT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COMPASS COURSE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ARCHERY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JUMBLIES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LOW ROPES COURSE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GRASS SLEDGING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FRISBEE GOLF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MOUNTAIN BIKING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NIGHT WALK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CLIMBING WALL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TEAM CHALLENGES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POND STUDY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RIFLE SHOOTING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BEACH VISIT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ENVIRONMENTAL ART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HIGH ROPES COURSE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BUGGY BUILDING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MAZE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KAYAKING</a:t>
            </a:r>
          </a:p>
          <a:p>
            <a:pPr fontAlgn="base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CAVING</a:t>
            </a:r>
          </a:p>
          <a:p>
            <a:pPr fontAlgn="base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RAFT BUILDING</a:t>
            </a:r>
          </a:p>
          <a:p>
            <a:pPr fontAlgn="base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ROCKET BUILDING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dirty="0"/>
          </a:p>
        </p:txBody>
      </p:sp>
      <p:grpSp>
        <p:nvGrpSpPr>
          <p:cNvPr id="9230" name="Group 70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9231" name="Rectangle 71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3" name="Rectangle 72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>
            <a:extLst>
              <a:ext uri="{FF2B5EF4-FFF2-40B4-BE49-F238E27FC236}">
                <a16:creationId xmlns:a16="http://schemas.microsoft.com/office/drawing/2014/main" id="{9B0580E7-ECCF-4E8F-AC5F-2A71AB759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r="32584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9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165CBCD-FFC7-4903-914F-9D0B8A4DB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r="-1" b="10743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20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01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F0CE7-39CB-4717-BC5F-7264C787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day</a:t>
            </a:r>
          </a:p>
        </p:txBody>
      </p:sp>
      <p:cxnSp>
        <p:nvCxnSpPr>
          <p:cNvPr id="8202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4F196-385F-43AC-A651-E7F51BB4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ARRIVAL DAY  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Arrive, unpack, settle in, welcome talk and a fire drill. 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DURING YOUR STAY  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700" dirty="0">
                <a:latin typeface="Arial"/>
                <a:cs typeface="Arial"/>
              </a:rPr>
              <a:t>Wake up around 7:45am, breakfast is at 8:30am, morning activities, lunch, afternoon activities, evening meal, evening activities, bedtime. There are break times in the morning and afternoon.</a:t>
            </a:r>
            <a:r>
              <a:rPr lang="en-US" sz="1700" dirty="0">
                <a:latin typeface="Arial"/>
                <a:cs typeface="Arial"/>
              </a:rPr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DEPARTURE DAY 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Wake up and pack, move bags to your designated room, 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breakfast, last activity, lunch, goodbyes and depart.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>
              <a:lnSpc>
                <a:spcPct val="110000"/>
              </a:lnSpc>
            </a:pPr>
            <a:endParaRPr lang="en-GB" sz="1700" dirty="0"/>
          </a:p>
        </p:txBody>
      </p:sp>
      <p:sp>
        <p:nvSpPr>
          <p:cNvPr id="820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70F3-5135-42F8-B6BE-B9E7FF76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5" y="501048"/>
            <a:ext cx="5550355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packing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8D48-9B41-4834-BA75-0438D46F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1529752"/>
            <a:ext cx="6501603" cy="4307456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involve your child in packing their own suitcase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 this way they will know what they own when packing to come home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names in clothes &amp; footwear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 really helps when items get mixed up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pack clothes that are ok to get wet &amp; muddy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 children get upset if they get new clothes dirty, thinking that they will be in trouble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pack any electrical items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 they may get broken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 balm, sunscreen, drinks bottle, book, pocket money, torch &amp;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cuddly toy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 all recommended items to pack too.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black bin bag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to put wet muddy clothes in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detailed kit list will be issued from your school.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grpSp>
        <p:nvGrpSpPr>
          <p:cNvPr id="7172" name="Group 70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3" name="Rectangle 72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769327C3-57D4-41AD-9B8F-3F37DAED4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r="10082" b="-3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8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70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163" name="Picture 72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6164" name="Straight Connector 74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E8D773-0355-40EA-9C9B-5467ABBA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7" y="967166"/>
            <a:ext cx="4162489" cy="246683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B723-4564-4AC6-8E4C-F40B853A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111" y="3448294"/>
            <a:ext cx="4167026" cy="1687441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600" cap="all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6146" name="Picture 2" descr="Icon&#10;&#10;Description automatically generated">
            <a:extLst>
              <a:ext uri="{FF2B5EF4-FFF2-40B4-BE49-F238E27FC236}">
                <a16:creationId xmlns:a16="http://schemas.microsoft.com/office/drawing/2014/main" id="{DA038D13-1546-437E-9D90-DA7BCDBC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780" y="805583"/>
            <a:ext cx="4520939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0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6697-DADC-45E3-92B8-9A86E8E2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Kilve Court</a:t>
            </a:r>
          </a:p>
        </p:txBody>
      </p:sp>
      <p:grpSp>
        <p:nvGrpSpPr>
          <p:cNvPr id="2054" name="Group 74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Rectangle 76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666AA392-CEEF-47F0-9C46-D79391FFB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-1" b="-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CA7A564-2CDC-441D-8A73-127CF9E64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321939"/>
            <a:ext cx="3527425" cy="28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0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5FEA-11E2-4AA2-BBCA-33652CAB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SSE Outdoors</a:t>
            </a:r>
          </a:p>
        </p:txBody>
      </p:sp>
      <p:pic>
        <p:nvPicPr>
          <p:cNvPr id="3" name="Picture 2" descr="A logo with blue text&#10;&#10;Description automatically generated">
            <a:extLst>
              <a:ext uri="{FF2B5EF4-FFF2-40B4-BE49-F238E27FC236}">
                <a16:creationId xmlns:a16="http://schemas.microsoft.com/office/drawing/2014/main" id="{23CDD04C-DEEC-F577-E0C9-EE3F8E98C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137674"/>
            <a:ext cx="4960442" cy="1996579"/>
          </a:xfrm>
          <a:prstGeom prst="rect">
            <a:avLst/>
          </a:prstGeom>
          <a:noFill/>
        </p:spPr>
      </p:pic>
      <p:graphicFrame>
        <p:nvGraphicFramePr>
          <p:cNvPr id="13316" name="Content Placeholder 2">
            <a:extLst>
              <a:ext uri="{FF2B5EF4-FFF2-40B4-BE49-F238E27FC236}">
                <a16:creationId xmlns:a16="http://schemas.microsoft.com/office/drawing/2014/main" id="{505C758B-65F4-457A-B281-48CD13FFF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403314"/>
              </p:ext>
            </p:extLst>
          </p:nvPr>
        </p:nvGraphicFramePr>
        <p:xfrm>
          <a:off x="1451581" y="2015732"/>
          <a:ext cx="417251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6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71C0D3FB-08E2-4647-9033-B55AA6C38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5BB4D40C-33A3-4AC1-8A93-4DCFBCABF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FB9D73C-B9F2-42DB-B291-2286108EE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412C32B-797C-4C6E-BA64-4F889BD1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four centres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D7D669-1D57-443D-BD6C-50803A2DF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479" y="481108"/>
            <a:ext cx="3693150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9EAB4F3A-485E-4F5A-9946-27230CE0B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96" y="481108"/>
            <a:ext cx="3585477" cy="2491907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4D7BF7B-C9C6-4965-A64D-6086192C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479" y="3138487"/>
            <a:ext cx="3693150" cy="24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2A571CB3-BC80-4C02-9E7D-1A4E8F00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6896" y="3138486"/>
            <a:ext cx="3585477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6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748950A-57BE-4E77-B858-6B35021E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3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4F721-909F-43AD-8FF7-E2DF4FCF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F9B4-8628-4A9A-8D03-90BC6F5D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 main house built : 1702 to 1705 by Henry Sweating. He incorporated an older dwelling, which had been a farm.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In 1964 the site was given to Somerset County Council to be used for the education of children.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It opened in 1965 with residential places for 26 students along with four staff.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700" dirty="0">
                <a:latin typeface="Arial"/>
                <a:cs typeface="Arial"/>
              </a:rPr>
              <a:t>Since then, we have grown and have over 200 beds across Kilve &amp; ODC  with lots of office, hospitality, instructor &amp; maintenance staff. </a:t>
            </a:r>
            <a:endParaRPr lang="en-US" sz="17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GB" sz="1700" dirty="0"/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3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Kilve Beach">
            <a:extLst>
              <a:ext uri="{FF2B5EF4-FFF2-40B4-BE49-F238E27FC236}">
                <a16:creationId xmlns:a16="http://schemas.microsoft.com/office/drawing/2014/main" id="{183344C1-7DA0-4FE3-96A0-D6AA3A6E9281}"/>
              </a:ext>
            </a:extLst>
          </p:cNvPr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</p:spPr>
      </p:pic>
      <p:sp>
        <p:nvSpPr>
          <p:cNvPr id="7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4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E807A-3EDD-436F-ABFB-C5E57BBF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go on residential?</a:t>
            </a:r>
          </a:p>
        </p:txBody>
      </p:sp>
      <p:cxnSp>
        <p:nvCxnSpPr>
          <p:cNvPr id="80" name="Straight Connector 4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2647FF-89F1-4C24-9FC1-682CCA29D72E}"/>
              </a:ext>
            </a:extLst>
          </p:cNvPr>
          <p:cNvSpPr/>
          <p:nvPr/>
        </p:nvSpPr>
        <p:spPr>
          <a:xfrm>
            <a:off x="4976636" y="1193800"/>
            <a:ext cx="6085091" cy="469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Enjoyment 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Achievement​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Confidence​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Awareness​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Awareness​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long Memories​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and Fitness​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Motivation​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Mental wellbeing 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Broadened Horizons​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Cohesion 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Adventure​</a:t>
            </a:r>
          </a:p>
          <a:p>
            <a:pPr indent="-228600" defTabSz="914400" fontAlgn="base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Responsibility ​</a:t>
            </a:r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7C64-0613-4279-BEB2-2F874CF2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83228"/>
            <a:ext cx="3266119" cy="210309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&amp; Policies</a:t>
            </a:r>
          </a:p>
        </p:txBody>
      </p:sp>
      <p:pic>
        <p:nvPicPr>
          <p:cNvPr id="4114" name="Picture 18" descr="Quantock Hills Area of Outstanding Natural Beauty, Broomfield, Somerset">
            <a:extLst>
              <a:ext uri="{FF2B5EF4-FFF2-40B4-BE49-F238E27FC236}">
                <a16:creationId xmlns:a16="http://schemas.microsoft.com/office/drawing/2014/main" id="{1A61E319-AB8C-482B-9B6E-292D2907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5095" y="594595"/>
            <a:ext cx="129844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ALA Licence - Marrick Priory">
            <a:extLst>
              <a:ext uri="{FF2B5EF4-FFF2-40B4-BE49-F238E27FC236}">
                <a16:creationId xmlns:a16="http://schemas.microsoft.com/office/drawing/2014/main" id="{17541A5E-BA37-44DF-BA71-7D5745AB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392" y="594595"/>
            <a:ext cx="1298448" cy="13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ountain Leader Award">
            <a:extLst>
              <a:ext uri="{FF2B5EF4-FFF2-40B4-BE49-F238E27FC236}">
                <a16:creationId xmlns:a16="http://schemas.microsoft.com/office/drawing/2014/main" id="{4239B21B-F79A-492A-9609-06FF0E3B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006" y="600082"/>
            <a:ext cx="1298448" cy="13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ritish Canoeing (@BritishCanoeing) | Twitter">
            <a:extLst>
              <a:ext uri="{FF2B5EF4-FFF2-40B4-BE49-F238E27FC236}">
                <a16:creationId xmlns:a16="http://schemas.microsoft.com/office/drawing/2014/main" id="{1F3DF039-68CC-43CD-A4B0-72539CFA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0620" y="594595"/>
            <a:ext cx="129844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E823-AD55-415E-96F1-3E699D05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559" y="2168107"/>
            <a:ext cx="5686535" cy="329642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To operate safely and efficiently, we …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AALA license (Adventurous Activities Licensing Authority)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staff are DBS checked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NGB qualified staff (National Governing Body)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Risk assessments &amp; procedures for all activities,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grounds &amp; buildings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corridors, and the main front door have keypad entry systems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are security cameras around the premises and internal corridors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Centre staff identified with uniforms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>
              <a:lnSpc>
                <a:spcPct val="11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3364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B71D90-CFB9-4150-AA91-3C6BE6E9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FDB78-0685-47D4-A4E5-E2CAA17B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GB" sz="25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Content Placeholder 5125">
            <a:extLst>
              <a:ext uri="{FF2B5EF4-FFF2-40B4-BE49-F238E27FC236}">
                <a16:creationId xmlns:a16="http://schemas.microsoft.com/office/drawing/2014/main" id="{FE9599E5-81E2-4DBC-B8CD-4BD8A3EAC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272" y="1676399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Room sizes vary from 2-12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rooms have their own sinks &amp; mirrors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showers &amp; toilets on each floor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Separate staff accommodation &amp; bathrooms on each floor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Smoke detectors in each room, corridors and main areas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Linked to an emergency response centre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Keypad entry to all accommodation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4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3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E239-701D-4A88-B97A-8C4F165E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bit…food!</a:t>
            </a:r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39FF2E16-BA35-4727-8691-7540692E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8D09BEB2-3D31-456E-BF2D-30E879FC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283CF1D-E19A-4164-BD1C-B7D3DEBF1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CA06FB-0404-4AC1-B1D9-B3D3AC45B118}"/>
              </a:ext>
            </a:extLst>
          </p:cNvPr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3949" b="1"/>
          <a:stretch>
            <a:fillRect/>
          </a:stretch>
        </p:blipFill>
        <p:spPr bwMode="auto">
          <a:xfrm rot="5400000">
            <a:off x="1019207" y="1368360"/>
            <a:ext cx="3866172" cy="336214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D8BC-F321-4D92-A736-72D806A0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1400" b="1" dirty="0">
                <a:latin typeface="Arial"/>
                <a:cs typeface="Arial"/>
              </a:rPr>
              <a:t>BREAKFAST -</a:t>
            </a:r>
            <a:r>
              <a:rPr lang="en-GB" sz="1400" dirty="0">
                <a:latin typeface="Arial"/>
                <a:cs typeface="Arial"/>
              </a:rPr>
              <a:t> A choice of cereal, followed by a cooked breakfast, with fruit juice &amp; toast</a:t>
            </a:r>
            <a:r>
              <a:rPr lang="en-US" sz="1400" dirty="0">
                <a:latin typeface="Arial"/>
                <a:cs typeface="Arial"/>
              </a:rPr>
              <a:t>​</a:t>
            </a:r>
            <a:endParaRPr lang="en-GB" sz="1400" dirty="0">
              <a:latin typeface="Arial"/>
              <a:cs typeface="Arial"/>
            </a:endParaRPr>
          </a:p>
          <a:p>
            <a:pPr fontAlgn="base">
              <a:lnSpc>
                <a:spcPct val="110000"/>
              </a:lnSpc>
            </a:pPr>
            <a:r>
              <a:rPr lang="en-GB" sz="1400" b="1" dirty="0">
                <a:latin typeface="Arial"/>
                <a:cs typeface="Arial"/>
              </a:rPr>
              <a:t>LUNCH - </a:t>
            </a:r>
            <a:r>
              <a:rPr lang="en-GB" sz="1400" dirty="0">
                <a:latin typeface="Arial"/>
                <a:cs typeface="Arial"/>
              </a:rPr>
              <a:t>A choice of 2 cooked meals, jacket potatoes, filled rolls and a fresh salad bar. Fruit for dessert</a:t>
            </a:r>
            <a:r>
              <a:rPr lang="en-US" sz="1400" dirty="0">
                <a:latin typeface="Arial"/>
                <a:cs typeface="Arial"/>
              </a:rPr>
              <a:t>​</a:t>
            </a:r>
            <a:r>
              <a:rPr lang="en-GB" sz="1400" dirty="0">
                <a:latin typeface="Arial"/>
                <a:cs typeface="Arial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b="1" dirty="0">
                <a:latin typeface="Arial"/>
                <a:cs typeface="Arial"/>
              </a:rPr>
              <a:t>DINNER - </a:t>
            </a:r>
            <a:r>
              <a:rPr lang="en-GB" sz="1400" dirty="0">
                <a:latin typeface="Arial"/>
                <a:cs typeface="Arial"/>
              </a:rPr>
              <a:t>2 choices, one of which is vegetarian, a salad bar and  a yummy pudding! </a:t>
            </a:r>
            <a:r>
              <a:rPr lang="en-GB" sz="1400" b="1" dirty="0">
                <a:latin typeface="Arial"/>
                <a:cs typeface="Arial"/>
              </a:rPr>
              <a:t> </a:t>
            </a:r>
            <a:r>
              <a:rPr lang="en-GB" sz="1400" dirty="0">
                <a:latin typeface="Arial"/>
                <a:cs typeface="Arial"/>
              </a:rPr>
              <a:t>​</a:t>
            </a:r>
          </a:p>
          <a:p>
            <a:pPr fontAlgn="base">
              <a:lnSpc>
                <a:spcPct val="110000"/>
              </a:lnSpc>
            </a:pPr>
            <a:r>
              <a:rPr lang="en-GB" sz="1400" b="1" dirty="0">
                <a:latin typeface="Arial"/>
                <a:cs typeface="Arial"/>
              </a:rPr>
              <a:t>BREAK TIMES</a:t>
            </a:r>
            <a:r>
              <a:rPr lang="en-GB" sz="1400" dirty="0">
                <a:latin typeface="Arial"/>
                <a:cs typeface="Arial"/>
              </a:rPr>
              <a:t> </a:t>
            </a:r>
            <a:r>
              <a:rPr lang="en-GB" sz="1400" b="1" dirty="0">
                <a:latin typeface="Arial"/>
                <a:cs typeface="Arial"/>
              </a:rPr>
              <a:t>-</a:t>
            </a:r>
            <a:r>
              <a:rPr lang="en-GB" sz="1400" dirty="0">
                <a:latin typeface="Arial"/>
                <a:cs typeface="Arial"/>
              </a:rPr>
              <a:t> Squash, biscuits, fruit or cake </a:t>
            </a:r>
            <a:r>
              <a:rPr lang="en-US" sz="1400" dirty="0">
                <a:latin typeface="Arial"/>
                <a:cs typeface="Arial"/>
              </a:rPr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1400" dirty="0">
                <a:solidFill>
                  <a:schemeClr val="accent6"/>
                </a:solidFill>
                <a:latin typeface="Arial"/>
                <a:cs typeface="Arial"/>
              </a:rPr>
              <a:t>We accommodate all dietary  requirements – </a:t>
            </a:r>
            <a:r>
              <a:rPr lang="en-US" sz="1400" dirty="0">
                <a:solidFill>
                  <a:schemeClr val="accent6"/>
                </a:solidFill>
                <a:latin typeface="Arial"/>
                <a:cs typeface="Arial"/>
              </a:rPr>
              <a:t>​</a:t>
            </a:r>
            <a:r>
              <a:rPr lang="en-GB" sz="1400" dirty="0">
                <a:solidFill>
                  <a:schemeClr val="accent6"/>
                </a:solidFill>
                <a:latin typeface="Arial"/>
                <a:cs typeface="Arial"/>
              </a:rPr>
              <a:t>we just need to know these in advance.</a:t>
            </a:r>
            <a:r>
              <a:rPr lang="en-US" sz="1400" dirty="0">
                <a:solidFill>
                  <a:schemeClr val="accent6"/>
                </a:solidFill>
                <a:latin typeface="Arial"/>
                <a:cs typeface="Arial"/>
              </a:rPr>
              <a:t>​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Everyone is catered for, always.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>
              <a:lnSpc>
                <a:spcPct val="11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568255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8be553-e330-4345-a9d6-4fc0f716e86c" xsi:nil="true"/>
    <lcf76f155ced4ddcb4097134ff3c332f xmlns="57128da9-70be-4ec5-b561-f2d089aa735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04D6D00BB1642842CF84965DE9E96" ma:contentTypeVersion="12" ma:contentTypeDescription="Create a new document." ma:contentTypeScope="" ma:versionID="453887b8f6cc448d533a2e4c6d446571">
  <xsd:schema xmlns:xsd="http://www.w3.org/2001/XMLSchema" xmlns:xs="http://www.w3.org/2001/XMLSchema" xmlns:p="http://schemas.microsoft.com/office/2006/metadata/properties" xmlns:ns2="57128da9-70be-4ec5-b561-f2d089aa735d" xmlns:ns3="918be553-e330-4345-a9d6-4fc0f716e86c" targetNamespace="http://schemas.microsoft.com/office/2006/metadata/properties" ma:root="true" ma:fieldsID="454b8da1a6991e85d282147fbe817932" ns2:_="" ns3:_="">
    <xsd:import namespace="57128da9-70be-4ec5-b561-f2d089aa735d"/>
    <xsd:import namespace="918be553-e330-4345-a9d6-4fc0f716e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8da9-70be-4ec5-b561-f2d089aa7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be553-e330-4345-a9d6-4fc0f716e8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e8497a-f141-4c2d-a730-14ecd2f10bc3}" ma:internalName="TaxCatchAll" ma:showField="CatchAllData" ma:web="918be553-e330-4345-a9d6-4fc0f716e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20671C-1D01-48E1-93AF-BDC9A1FA239C}">
  <ds:schemaRefs>
    <ds:schemaRef ds:uri="http://schemas.microsoft.com/office/2006/documentManagement/types"/>
    <ds:schemaRef ds:uri="918be553-e330-4345-a9d6-4fc0f716e86c"/>
    <ds:schemaRef ds:uri="http://purl.org/dc/terms/"/>
    <ds:schemaRef ds:uri="http://schemas.microsoft.com/office/infopath/2007/PartnerControls"/>
    <ds:schemaRef ds:uri="http://purl.org/dc/dcmitype/"/>
    <ds:schemaRef ds:uri="57128da9-70be-4ec5-b561-f2d089aa735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020750-0ED0-4D8A-82BC-1BB9A0A27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128da9-70be-4ec5-b561-f2d089aa735d"/>
    <ds:schemaRef ds:uri="918be553-e330-4345-a9d6-4fc0f716e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38CAD2-96BC-4F4D-A6F6-7270075FC97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782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Rockwell</vt:lpstr>
      <vt:lpstr>Gallery</vt:lpstr>
      <vt:lpstr> Kilve Court centre manager:  Karl Watson</vt:lpstr>
      <vt:lpstr>Welcome to Kilve Court</vt:lpstr>
      <vt:lpstr>SSE Outdoors</vt:lpstr>
      <vt:lpstr>Our four centres</vt:lpstr>
      <vt:lpstr> History</vt:lpstr>
      <vt:lpstr>Why go on residential?</vt:lpstr>
      <vt:lpstr>Security &amp; Policies</vt:lpstr>
      <vt:lpstr>accommodation</vt:lpstr>
      <vt:lpstr>The most important bit…food!</vt:lpstr>
      <vt:lpstr>Activities </vt:lpstr>
      <vt:lpstr>A typical day</vt:lpstr>
      <vt:lpstr>Helpful packing tips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Kilve Court centre managers:  Kirsty Darlington / Carly Kew</dc:title>
  <dc:creator>Carly Kew</dc:creator>
  <cp:lastModifiedBy>Carly Kew</cp:lastModifiedBy>
  <cp:revision>9</cp:revision>
  <dcterms:created xsi:type="dcterms:W3CDTF">2021-03-12T10:32:50Z</dcterms:created>
  <dcterms:modified xsi:type="dcterms:W3CDTF">2024-01-17T14:28:56Z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0x01010032204D6D00BB1642842CF84965DE9E96</vt:lpwstr>
  </property>
  <property fmtid="{D5CDD505-2E9C-101B-9397-08002B2CF9AE}" pid="3" name="_ExtendedDescription">
    <vt:lpwstr/>
  </property>
  <property fmtid="{D5CDD505-2E9C-101B-9397-08002B2CF9AE}" pid="4" name="MediaServiceImageTags">
    <vt:lpwstr/>
  </property>
</Properties>
</file>